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9" r:id="rId1"/>
    <p:sldMasterId id="2147483733" r:id="rId2"/>
  </p:sldMasterIdLst>
  <p:notesMasterIdLst>
    <p:notesMasterId r:id="rId9"/>
  </p:notesMasterIdLst>
  <p:handoutMasterIdLst>
    <p:handoutMasterId r:id="rId10"/>
  </p:handoutMasterIdLst>
  <p:sldIdLst>
    <p:sldId id="431" r:id="rId3"/>
    <p:sldId id="436" r:id="rId4"/>
    <p:sldId id="437" r:id="rId5"/>
    <p:sldId id="438" r:id="rId6"/>
    <p:sldId id="439" r:id="rId7"/>
    <p:sldId id="440" r:id="rId8"/>
  </p:sldIdLst>
  <p:sldSz cx="9144000" cy="6858000" type="screen4x3"/>
  <p:notesSz cx="6797675" cy="9926638"/>
  <p:defaultTextStyle>
    <a:defPPr>
      <a:defRPr lang="ja-JP"/>
    </a:defPPr>
    <a:lvl1pPr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1pPr>
    <a:lvl2pPr marL="4572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2pPr>
    <a:lvl3pPr marL="9144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3pPr>
    <a:lvl4pPr marL="13716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4pPr>
    <a:lvl5pPr marL="18288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5pPr>
    <a:lvl6pPr marL="22860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6pPr>
    <a:lvl7pPr marL="27432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7pPr>
    <a:lvl8pPr marL="32004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8pPr>
    <a:lvl9pPr marL="36576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1353">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0000FF"/>
    <a:srgbClr val="557FF7"/>
    <a:srgbClr val="760D87"/>
    <a:srgbClr val="FFE7FF"/>
    <a:srgbClr val="1BE52E"/>
    <a:srgbClr val="FB9705"/>
    <a:srgbClr val="FFCCFF"/>
    <a:srgbClr val="E4F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38" autoAdjust="0"/>
    <p:restoredTop sz="85018" autoAdjust="0"/>
  </p:normalViewPr>
  <p:slideViewPr>
    <p:cSldViewPr snapToGrid="0">
      <p:cViewPr varScale="1">
        <p:scale>
          <a:sx n="97" d="100"/>
          <a:sy n="97" d="100"/>
        </p:scale>
        <p:origin x="2238" y="72"/>
      </p:cViewPr>
      <p:guideLst>
        <p:guide orient="horz" pos="1353"/>
        <p:guide pos="2880"/>
      </p:guideLst>
    </p:cSldViewPr>
  </p:slideViewPr>
  <p:notesTextViewPr>
    <p:cViewPr>
      <p:scale>
        <a:sx n="100" d="100"/>
        <a:sy n="100" d="100"/>
      </p:scale>
      <p:origin x="0" y="0"/>
    </p:cViewPr>
  </p:notesTextViewPr>
  <p:sorterViewPr>
    <p:cViewPr>
      <p:scale>
        <a:sx n="130" d="100"/>
        <a:sy n="130" d="100"/>
      </p:scale>
      <p:origin x="0" y="0"/>
    </p:cViewPr>
  </p:sorterViewPr>
  <p:notesViewPr>
    <p:cSldViewPr snapToGrid="0">
      <p:cViewPr varScale="1">
        <p:scale>
          <a:sx n="92" d="100"/>
          <a:sy n="92" d="100"/>
        </p:scale>
        <p:origin x="-1776" y="-108"/>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5" Type="http://schemas.microsoft.com/office/2015/10/relationships/revisionInfo" Target="revisionInfo.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22588" cy="47783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l" defTabSz="962641" eaLnBrk="1" hangingPunct="1">
              <a:defRPr sz="1300" b="1">
                <a:solidFill>
                  <a:schemeClr val="tx1"/>
                </a:solidFill>
                <a:latin typeface="Arial" charset="0"/>
                <a:ea typeface="ＭＳ Ｐゴシック" pitchFamily="50" charset="-128"/>
              </a:defRPr>
            </a:lvl1pPr>
          </a:lstStyle>
          <a:p>
            <a:pPr>
              <a:defRPr/>
            </a:pPr>
            <a:endParaRPr lang="en-US" altLang="ja-JP"/>
          </a:p>
        </p:txBody>
      </p:sp>
      <p:sp>
        <p:nvSpPr>
          <p:cNvPr id="63491" name="Rectangle 3"/>
          <p:cNvSpPr>
            <a:spLocks noGrp="1" noChangeArrowheads="1"/>
          </p:cNvSpPr>
          <p:nvPr>
            <p:ph type="dt" sz="quarter" idx="1"/>
          </p:nvPr>
        </p:nvSpPr>
        <p:spPr bwMode="auto">
          <a:xfrm>
            <a:off x="3814763" y="0"/>
            <a:ext cx="3003550" cy="47783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r" defTabSz="962641" eaLnBrk="1" hangingPunct="1">
              <a:defRPr sz="1300" b="1">
                <a:solidFill>
                  <a:schemeClr val="tx1"/>
                </a:solidFill>
                <a:latin typeface="Arial" charset="0"/>
                <a:ea typeface="ＭＳ Ｐゴシック" pitchFamily="50" charset="-128"/>
              </a:defRPr>
            </a:lvl1pPr>
          </a:lstStyle>
          <a:p>
            <a:pPr>
              <a:defRPr/>
            </a:pPr>
            <a:fld id="{A72BB549-1747-4A5B-9FB8-FAC77B5C6DAA}" type="datetimeFigureOut">
              <a:rPr lang="en-US" altLang="ja-JP"/>
              <a:pPr>
                <a:defRPr/>
              </a:pPr>
              <a:t>4/19/2018</a:t>
            </a:fld>
            <a:endParaRPr lang="en-US" altLang="ja-JP" dirty="0"/>
          </a:p>
        </p:txBody>
      </p:sp>
      <p:sp>
        <p:nvSpPr>
          <p:cNvPr id="63492" name="Rectangle 4"/>
          <p:cNvSpPr>
            <a:spLocks noGrp="1" noChangeArrowheads="1"/>
          </p:cNvSpPr>
          <p:nvPr>
            <p:ph type="ftr" sz="quarter" idx="2"/>
          </p:nvPr>
        </p:nvSpPr>
        <p:spPr bwMode="auto">
          <a:xfrm>
            <a:off x="0" y="9459913"/>
            <a:ext cx="2922588" cy="47783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l" defTabSz="962641" eaLnBrk="1" hangingPunct="1">
              <a:defRPr sz="1300" b="1">
                <a:solidFill>
                  <a:schemeClr val="tx1"/>
                </a:solidFill>
                <a:latin typeface="Arial" charset="0"/>
                <a:ea typeface="ＭＳ Ｐゴシック" pitchFamily="50" charset="-128"/>
              </a:defRPr>
            </a:lvl1pPr>
          </a:lstStyle>
          <a:p>
            <a:pPr>
              <a:defRPr/>
            </a:pPr>
            <a:endParaRPr lang="en-US" altLang="ja-JP"/>
          </a:p>
        </p:txBody>
      </p:sp>
      <p:sp>
        <p:nvSpPr>
          <p:cNvPr id="63493" name="Rectangle 5"/>
          <p:cNvSpPr>
            <a:spLocks noGrp="1" noChangeArrowheads="1"/>
          </p:cNvSpPr>
          <p:nvPr>
            <p:ph type="sldNum" sz="quarter" idx="3"/>
          </p:nvPr>
        </p:nvSpPr>
        <p:spPr bwMode="auto">
          <a:xfrm>
            <a:off x="3814763" y="9459913"/>
            <a:ext cx="3003550" cy="47783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r" defTabSz="962025" eaLnBrk="1" hangingPunct="1">
              <a:defRPr sz="1300" b="1">
                <a:solidFill>
                  <a:schemeClr val="tx1"/>
                </a:solidFill>
                <a:latin typeface="Arial" panose="020B0604020202020204" pitchFamily="34" charset="0"/>
              </a:defRPr>
            </a:lvl1pPr>
          </a:lstStyle>
          <a:p>
            <a:pPr>
              <a:defRPr/>
            </a:pPr>
            <a:fld id="{5E5B279F-117F-49AB-A90A-59DD7364FB4E}" type="slidenum">
              <a:rPr lang="en-US" altLang="ja-JP"/>
              <a:pPr>
                <a:defRPr/>
              </a:pPr>
              <a:t>‹#›</a:t>
            </a:fld>
            <a:endParaRPr lang="en-US" altLang="ja-JP"/>
          </a:p>
        </p:txBody>
      </p:sp>
    </p:spTree>
    <p:extLst>
      <p:ext uri="{BB962C8B-B14F-4D97-AF65-F5344CB8AC3E}">
        <p14:creationId xmlns:p14="http://schemas.microsoft.com/office/powerpoint/2010/main" val="18117579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l" defTabSz="962641" eaLnBrk="1" hangingPunct="1">
              <a:defRPr sz="1300">
                <a:solidFill>
                  <a:schemeClr val="tx1"/>
                </a:solidFill>
                <a:latin typeface="Arial" charset="0"/>
                <a:ea typeface="ＭＳ Ｐゴシック" pitchFamily="50" charset="-128"/>
              </a:defRPr>
            </a:lvl1pPr>
          </a:lstStyle>
          <a:p>
            <a:pPr>
              <a:defRPr/>
            </a:pPr>
            <a:endParaRPr lang="en-US" altLang="ja-JP"/>
          </a:p>
        </p:txBody>
      </p:sp>
      <p:sp>
        <p:nvSpPr>
          <p:cNvPr id="9219" name="Rectangle 3"/>
          <p:cNvSpPr>
            <a:spLocks noGrp="1" noChangeArrowheads="1"/>
          </p:cNvSpPr>
          <p:nvPr>
            <p:ph type="dt" idx="1"/>
          </p:nvPr>
        </p:nvSpPr>
        <p:spPr bwMode="auto">
          <a:xfrm>
            <a:off x="3849688" y="0"/>
            <a:ext cx="2946400" cy="49688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r" defTabSz="962641" eaLnBrk="1" hangingPunct="1">
              <a:defRPr sz="1300">
                <a:solidFill>
                  <a:schemeClr val="tx1"/>
                </a:solidFill>
                <a:latin typeface="Arial" charset="0"/>
                <a:ea typeface="ＭＳ Ｐゴシック" pitchFamily="50" charset="-128"/>
              </a:defRPr>
            </a:lvl1pPr>
          </a:lstStyle>
          <a:p>
            <a:pPr>
              <a:defRPr/>
            </a:pPr>
            <a:fld id="{4F830872-DB5B-4C94-AEF6-E0A3B538C68B}" type="datetimeFigureOut">
              <a:rPr lang="en-US" altLang="ja-JP"/>
              <a:pPr>
                <a:defRPr/>
              </a:pPr>
              <a:t>4/19/2018</a:t>
            </a:fld>
            <a:endParaRPr lang="en-US" altLang="ja-JP" dirty="0"/>
          </a:p>
        </p:txBody>
      </p:sp>
      <p:sp>
        <p:nvSpPr>
          <p:cNvPr id="5124" name="Rectangle 4"/>
          <p:cNvSpPr>
            <a:spLocks noGrp="1" noRot="1" noChangeAspect="1" noChangeArrowheads="1" noTextEdit="1"/>
          </p:cNvSpPr>
          <p:nvPr>
            <p:ph type="sldImg" idx="2"/>
          </p:nvPr>
        </p:nvSpPr>
        <p:spPr bwMode="auto">
          <a:xfrm>
            <a:off x="915988" y="742950"/>
            <a:ext cx="4967287"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2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l" defTabSz="962641" eaLnBrk="1" hangingPunct="1">
              <a:defRPr sz="1300">
                <a:solidFill>
                  <a:schemeClr val="tx1"/>
                </a:solidFill>
                <a:latin typeface="Arial" charset="0"/>
                <a:ea typeface="ＭＳ Ｐゴシック" pitchFamily="50" charset="-128"/>
              </a:defRPr>
            </a:lvl1pPr>
          </a:lstStyle>
          <a:p>
            <a:pPr>
              <a:defRPr/>
            </a:pPr>
            <a:endParaRPr lang="en-US" altLang="ja-JP"/>
          </a:p>
        </p:txBody>
      </p:sp>
      <p:sp>
        <p:nvSpPr>
          <p:cNvPr id="922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r" defTabSz="962025" eaLnBrk="1" hangingPunct="1">
              <a:defRPr sz="1300">
                <a:solidFill>
                  <a:schemeClr val="tx1"/>
                </a:solidFill>
                <a:latin typeface="Arial" panose="020B0604020202020204" pitchFamily="34" charset="0"/>
              </a:defRPr>
            </a:lvl1pPr>
          </a:lstStyle>
          <a:p>
            <a:pPr>
              <a:defRPr/>
            </a:pPr>
            <a:fld id="{61E02653-C88C-4869-81DA-1EE80A2E7680}" type="slidenum">
              <a:rPr lang="en-US" altLang="ja-JP"/>
              <a:pPr>
                <a:defRPr/>
              </a:pPr>
              <a:t>‹#›</a:t>
            </a:fld>
            <a:endParaRPr lang="en-US" altLang="ja-JP"/>
          </a:p>
        </p:txBody>
      </p:sp>
    </p:spTree>
    <p:extLst>
      <p:ext uri="{BB962C8B-B14F-4D97-AF65-F5344CB8AC3E}">
        <p14:creationId xmlns:p14="http://schemas.microsoft.com/office/powerpoint/2010/main" val="393817182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EBA8853-A52C-42CB-9F69-CF41B0FBAD05}" type="slidenum">
              <a:rPr lang="en-US" altLang="ja-JP" sz="1300" smtClean="0">
                <a:ea typeface="ＭＳ Ｐゴシック" panose="020B0600070205080204" pitchFamily="50" charset="-128"/>
              </a:rPr>
              <a:pPr>
                <a:spcBef>
                  <a:spcPct val="0"/>
                </a:spcBef>
              </a:pPr>
              <a:t>0</a:t>
            </a:fld>
            <a:endParaRPr lang="en-US" altLang="ja-JP" sz="1300">
              <a:ea typeface="ＭＳ Ｐゴシック" panose="020B0600070205080204" pitchFamily="50" charset="-128"/>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dirty="0">
              <a:latin typeface="Arial" panose="020B0604020202020204" pitchFamily="34" charset="0"/>
            </a:endParaRPr>
          </a:p>
        </p:txBody>
      </p:sp>
    </p:spTree>
    <p:extLst>
      <p:ext uri="{BB962C8B-B14F-4D97-AF65-F5344CB8AC3E}">
        <p14:creationId xmlns:p14="http://schemas.microsoft.com/office/powerpoint/2010/main" val="2627845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 イメージ プレースホルダー 1"/>
          <p:cNvSpPr>
            <a:spLocks noGrp="1" noRot="1" noChangeAspect="1" noTextEdit="1"/>
          </p:cNvSpPr>
          <p:nvPr>
            <p:ph type="sldImg"/>
          </p:nvPr>
        </p:nvSpPr>
        <p:spPr>
          <a:ln/>
        </p:spPr>
      </p:sp>
      <p:sp>
        <p:nvSpPr>
          <p:cNvPr id="13315" name="ノート プレースホルダー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defRPr/>
            </a:pPr>
            <a:r>
              <a:rPr lang="ja-JP" altLang="en-US" dirty="0"/>
              <a:t>非機能要求まとめシート（解答シート）の先頭から</a:t>
            </a:r>
            <a:r>
              <a:rPr lang="en-US" altLang="ja-JP" dirty="0"/>
              <a:t>4</a:t>
            </a:r>
            <a:r>
              <a:rPr lang="ja-JP" altLang="en-US" dirty="0"/>
              <a:t>件、性能・拡張性</a:t>
            </a:r>
            <a:r>
              <a:rPr lang="en-US" altLang="ja-JP" dirty="0"/>
              <a:t>(</a:t>
            </a:r>
            <a:r>
              <a:rPr lang="ja-JP" altLang="en-US" dirty="0"/>
              <a:t>大項目）、業務処理量</a:t>
            </a:r>
            <a:r>
              <a:rPr lang="en-US" altLang="ja-JP" dirty="0"/>
              <a:t>(</a:t>
            </a:r>
            <a:r>
              <a:rPr lang="ja-JP" altLang="en-US" dirty="0"/>
              <a:t>中項目）、通常時の業務量（小項目）から、ユーザ数、同時アクセス数、データ量、オンラインリクエスト件数の</a:t>
            </a:r>
            <a:r>
              <a:rPr lang="en-US" altLang="ja-JP" dirty="0"/>
              <a:t>4</a:t>
            </a:r>
            <a:r>
              <a:rPr lang="ja-JP" altLang="en-US" dirty="0"/>
              <a:t>件のメトリクスを解答例として示す。</a:t>
            </a:r>
            <a:endParaRPr lang="en-US" altLang="ja-JP" dirty="0"/>
          </a:p>
          <a:p>
            <a:pPr>
              <a:defRPr/>
            </a:pPr>
            <a:endParaRPr lang="en-US" altLang="ja-JP" dirty="0"/>
          </a:p>
        </p:txBody>
      </p:sp>
      <p:sp>
        <p:nvSpPr>
          <p:cNvPr id="1024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423DB46-2ED5-4F4B-921E-EA0DA387191E}" type="slidenum">
              <a:rPr lang="en-US" altLang="ja-JP" sz="1300" smtClean="0">
                <a:ea typeface="ＭＳ Ｐゴシック" panose="020B0600070205080204" pitchFamily="50" charset="-128"/>
              </a:rPr>
              <a:pPr>
                <a:spcBef>
                  <a:spcPct val="0"/>
                </a:spcBef>
              </a:pPr>
              <a:t>1</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07662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 イメージ プレースホルダー 1"/>
          <p:cNvSpPr>
            <a:spLocks noGrp="1" noRot="1" noChangeAspect="1" noTextEdit="1"/>
          </p:cNvSpPr>
          <p:nvPr>
            <p:ph type="sldImg"/>
          </p:nvPr>
        </p:nvSpPr>
        <p:spPr>
          <a:ln/>
        </p:spPr>
      </p:sp>
      <p:sp>
        <p:nvSpPr>
          <p:cNvPr id="12291"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dirty="0">
                <a:latin typeface="Arial" panose="020B0604020202020204" pitchFamily="34" charset="0"/>
              </a:rPr>
              <a:t>非機能要求まとめシート（解答シート）の先頭から</a:t>
            </a:r>
            <a:r>
              <a:rPr lang="en-US" altLang="ja-JP" dirty="0">
                <a:latin typeface="Arial" panose="020B0604020202020204" pitchFamily="34" charset="0"/>
              </a:rPr>
              <a:t>4</a:t>
            </a:r>
            <a:r>
              <a:rPr lang="ja-JP" altLang="en-US" dirty="0">
                <a:latin typeface="Arial" panose="020B0604020202020204" pitchFamily="34" charset="0"/>
              </a:rPr>
              <a:t>件、性能・拡張性</a:t>
            </a:r>
            <a:r>
              <a:rPr lang="en-US" altLang="ja-JP" dirty="0">
                <a:latin typeface="Arial" panose="020B0604020202020204" pitchFamily="34" charset="0"/>
              </a:rPr>
              <a:t>(</a:t>
            </a:r>
            <a:r>
              <a:rPr lang="ja-JP" altLang="en-US" dirty="0">
                <a:latin typeface="Arial" panose="020B0604020202020204" pitchFamily="34" charset="0"/>
              </a:rPr>
              <a:t>大項目）、リソース拡張性 </a:t>
            </a:r>
            <a:r>
              <a:rPr lang="en-US" altLang="ja-JP" dirty="0">
                <a:latin typeface="Arial" panose="020B0604020202020204" pitchFamily="34" charset="0"/>
              </a:rPr>
              <a:t>(</a:t>
            </a:r>
            <a:r>
              <a:rPr lang="ja-JP" altLang="en-US" dirty="0">
                <a:latin typeface="Arial" panose="020B0604020202020204" pitchFamily="34" charset="0"/>
              </a:rPr>
              <a:t>中項目）、</a:t>
            </a:r>
            <a:r>
              <a:rPr lang="en-US" altLang="ja-JP" dirty="0">
                <a:latin typeface="Arial" panose="020B0604020202020204" pitchFamily="34" charset="0"/>
              </a:rPr>
              <a:t>CPU</a:t>
            </a:r>
            <a:r>
              <a:rPr lang="ja-JP" altLang="en-US" dirty="0">
                <a:latin typeface="Arial" panose="020B0604020202020204" pitchFamily="34" charset="0"/>
              </a:rPr>
              <a:t>拡張性（小項目）から、</a:t>
            </a:r>
            <a:r>
              <a:rPr lang="en-US" altLang="ja-JP" dirty="0">
                <a:latin typeface="Arial" panose="020B0604020202020204" pitchFamily="34" charset="0"/>
              </a:rPr>
              <a:t>CPU</a:t>
            </a:r>
            <a:r>
              <a:rPr lang="ja-JP" altLang="en-US" dirty="0">
                <a:latin typeface="Arial" panose="020B0604020202020204" pitchFamily="34" charset="0"/>
              </a:rPr>
              <a:t>利用率、</a:t>
            </a:r>
            <a:r>
              <a:rPr lang="en-US" altLang="ja-JP" dirty="0">
                <a:latin typeface="Arial" panose="020B0604020202020204" pitchFamily="34" charset="0"/>
              </a:rPr>
              <a:t>CPU</a:t>
            </a:r>
            <a:r>
              <a:rPr lang="ja-JP" altLang="en-US" dirty="0">
                <a:latin typeface="Arial" panose="020B0604020202020204" pitchFamily="34" charset="0"/>
              </a:rPr>
              <a:t>拡張性、また、メモリ拡張性</a:t>
            </a:r>
            <a:r>
              <a:rPr lang="en-US" altLang="ja-JP" dirty="0">
                <a:latin typeface="Arial" panose="020B0604020202020204" pitchFamily="34" charset="0"/>
              </a:rPr>
              <a:t>(</a:t>
            </a:r>
            <a:r>
              <a:rPr lang="ja-JP" altLang="en-US" dirty="0">
                <a:latin typeface="Arial" panose="020B0604020202020204" pitchFamily="34" charset="0"/>
              </a:rPr>
              <a:t>小項目）から、メモリ利用率、メモリ拡張性のメトリクスを解答例として示す。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導入コストと運用コストは、設定レベルでの導入コスト・運用コストの、ベース値での導入・運用コストからの増減分を示す。例えば、</a:t>
            </a:r>
            <a:r>
              <a:rPr lang="en-US" altLang="ja-JP" dirty="0">
                <a:latin typeface="Arial" panose="020B0604020202020204" pitchFamily="34" charset="0"/>
              </a:rPr>
              <a:t>CPU</a:t>
            </a:r>
            <a:r>
              <a:rPr lang="ja-JP" altLang="en-US" dirty="0">
                <a:latin typeface="Arial" panose="020B0604020202020204" pitchFamily="34" charset="0"/>
              </a:rPr>
              <a:t>利用率で、設定レベルを</a:t>
            </a:r>
            <a:r>
              <a:rPr lang="en-US" altLang="ja-JP" dirty="0">
                <a:latin typeface="Arial" panose="020B0604020202020204" pitchFamily="34" charset="0"/>
              </a:rPr>
              <a:t>1</a:t>
            </a:r>
            <a:r>
              <a:rPr lang="ja-JP" altLang="en-US" dirty="0">
                <a:latin typeface="Arial" panose="020B0604020202020204" pitchFamily="34" charset="0"/>
              </a:rPr>
              <a:t>段あげて余裕を持たせているので、導入する機器が大きくなり導入コストが増加する。一方、運用では、</a:t>
            </a:r>
            <a:r>
              <a:rPr lang="en-US" altLang="ja-JP" dirty="0">
                <a:latin typeface="Arial" panose="020B0604020202020204" pitchFamily="34" charset="0"/>
              </a:rPr>
              <a:t>CPU</a:t>
            </a:r>
            <a:r>
              <a:rPr lang="ja-JP" altLang="en-US" dirty="0">
                <a:latin typeface="Arial" panose="020B0604020202020204" pitchFamily="34" charset="0"/>
              </a:rPr>
              <a:t>の余裕があるために運用が容易になり運用コストが減少するとした。</a:t>
            </a:r>
            <a:endParaRPr lang="en-US" altLang="ja-JP" dirty="0">
              <a:latin typeface="Arial" panose="020B0604020202020204" pitchFamily="34" charset="0"/>
            </a:endParaRPr>
          </a:p>
        </p:txBody>
      </p:sp>
      <p:sp>
        <p:nvSpPr>
          <p:cNvPr id="1229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62CEF98-3DC1-470A-A997-A182D06509F7}" type="slidenum">
              <a:rPr lang="en-US" altLang="ja-JP" sz="1300" smtClean="0">
                <a:ea typeface="ＭＳ Ｐゴシック" panose="020B0600070205080204" pitchFamily="50" charset="-128"/>
              </a:rPr>
              <a:pPr>
                <a:spcBef>
                  <a:spcPct val="0"/>
                </a:spcBef>
              </a:pPr>
              <a:t>2</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479367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 イメージ プレースホルダー 1"/>
          <p:cNvSpPr>
            <a:spLocks noGrp="1" noRot="1" noChangeAspect="1" noTextEdit="1"/>
          </p:cNvSpPr>
          <p:nvPr>
            <p:ph type="sldImg"/>
          </p:nvPr>
        </p:nvSpPr>
        <p:spPr>
          <a:ln/>
        </p:spPr>
      </p:sp>
      <p:sp>
        <p:nvSpPr>
          <p:cNvPr id="1433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非機能要求まとめシート（解答シート）の先頭から</a:t>
            </a:r>
            <a:r>
              <a:rPr lang="en-US" altLang="ja-JP">
                <a:latin typeface="Arial" panose="020B0604020202020204" pitchFamily="34" charset="0"/>
              </a:rPr>
              <a:t>4</a:t>
            </a:r>
            <a:r>
              <a:rPr lang="ja-JP" altLang="en-US">
                <a:latin typeface="Arial" panose="020B0604020202020204" pitchFamily="34" charset="0"/>
              </a:rPr>
              <a:t>件、可用性 </a:t>
            </a:r>
            <a:r>
              <a:rPr lang="en-US" altLang="ja-JP">
                <a:latin typeface="Arial" panose="020B0604020202020204" pitchFamily="34" charset="0"/>
              </a:rPr>
              <a:t>(</a:t>
            </a:r>
            <a:r>
              <a:rPr lang="ja-JP" altLang="en-US">
                <a:latin typeface="Arial" panose="020B0604020202020204" pitchFamily="34" charset="0"/>
              </a:rPr>
              <a:t>大項目）、継続性 </a:t>
            </a:r>
            <a:r>
              <a:rPr lang="en-US" altLang="ja-JP">
                <a:latin typeface="Arial" panose="020B0604020202020204" pitchFamily="34" charset="0"/>
              </a:rPr>
              <a:t>(</a:t>
            </a:r>
            <a:r>
              <a:rPr lang="ja-JP" altLang="en-US">
                <a:latin typeface="Arial" panose="020B0604020202020204" pitchFamily="34" charset="0"/>
              </a:rPr>
              <a:t>中項目）、運用スケジュール（小項目）から</a:t>
            </a:r>
            <a:r>
              <a:rPr lang="en-US" altLang="ja-JP">
                <a:latin typeface="Arial" panose="020B0604020202020204" pitchFamily="34" charset="0"/>
              </a:rPr>
              <a:t>2</a:t>
            </a:r>
            <a:r>
              <a:rPr lang="ja-JP" altLang="en-US">
                <a:latin typeface="Arial" panose="020B0604020202020204" pitchFamily="34" charset="0"/>
              </a:rPr>
              <a:t>件（運用時間（通常）、運用時間（特定日））、業務継続性（小項目）から</a:t>
            </a:r>
            <a:r>
              <a:rPr lang="en-US" altLang="ja-JP">
                <a:latin typeface="Arial" panose="020B0604020202020204" pitchFamily="34" charset="0"/>
              </a:rPr>
              <a:t>2</a:t>
            </a:r>
            <a:r>
              <a:rPr lang="ja-JP" altLang="en-US">
                <a:latin typeface="Arial" panose="020B0604020202020204" pitchFamily="34" charset="0"/>
              </a:rPr>
              <a:t>件（対象業務範囲、サービス切替時間）のメトリクスを解答例として示す。</a:t>
            </a:r>
            <a:endParaRPr lang="en-US" altLang="ja-JP">
              <a:latin typeface="Arial" panose="020B0604020202020204" pitchFamily="34" charset="0"/>
            </a:endParaRPr>
          </a:p>
        </p:txBody>
      </p:sp>
      <p:sp>
        <p:nvSpPr>
          <p:cNvPr id="1434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7DA0E2-AB36-4F10-93C1-81C3DF485CA3}" type="slidenum">
              <a:rPr lang="en-US" altLang="ja-JP" sz="1300" smtClean="0">
                <a:ea typeface="ＭＳ Ｐゴシック" panose="020B0600070205080204" pitchFamily="50" charset="-128"/>
              </a:rPr>
              <a:pPr>
                <a:spcBef>
                  <a:spcPct val="0"/>
                </a:spcBef>
              </a:pPr>
              <a:t>3</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385087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a:ln/>
        </p:spPr>
      </p:sp>
      <p:sp>
        <p:nvSpPr>
          <p:cNvPr id="16387" name="ノート プレースホルダー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defRPr/>
            </a:pPr>
            <a:r>
              <a:rPr lang="ja-JP" altLang="en-US" dirty="0"/>
              <a:t>非機能要求まとめシート（解答シート）の大項目、可用性、性能・拡張性、運用・保守性、移行性の中から、既存設定から変更した非機能要求項目を</a:t>
            </a:r>
            <a:r>
              <a:rPr lang="en-US" altLang="ja-JP" dirty="0"/>
              <a:t>1</a:t>
            </a:r>
            <a:r>
              <a:rPr lang="ja-JP" altLang="en-US" dirty="0"/>
              <a:t>件ずつ解答例として示す。</a:t>
            </a:r>
            <a:endParaRPr lang="en-US" altLang="ja-JP" dirty="0"/>
          </a:p>
          <a:p>
            <a:pPr>
              <a:defRPr/>
            </a:pPr>
            <a:endParaRPr lang="en-US" altLang="ja-JP" dirty="0"/>
          </a:p>
        </p:txBody>
      </p:sp>
      <p:sp>
        <p:nvSpPr>
          <p:cNvPr id="1638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4852DB9-F030-41A3-A6D1-4563DCE7C785}" type="slidenum">
              <a:rPr lang="en-US" altLang="ja-JP" sz="1300" smtClean="0">
                <a:ea typeface="ＭＳ Ｐゴシック" panose="020B0600070205080204" pitchFamily="50" charset="-128"/>
              </a:rPr>
              <a:pPr>
                <a:spcBef>
                  <a:spcPct val="0"/>
                </a:spcBef>
              </a:pPr>
              <a:t>4</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345226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a:ln/>
        </p:spPr>
      </p:sp>
      <p:sp>
        <p:nvSpPr>
          <p:cNvPr id="1843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ある機能要求に対しどのような非機能要求が必要になるかの関連を示すため、解答例として、可用性、性能・拡張性、セキュリティの機能要求を設定している例を示す。</a:t>
            </a:r>
            <a:endParaRPr lang="en-US" altLang="ja-JP">
              <a:latin typeface="Arial" panose="020B0604020202020204" pitchFamily="34" charset="0"/>
            </a:endParaRPr>
          </a:p>
        </p:txBody>
      </p:sp>
      <p:sp>
        <p:nvSpPr>
          <p:cNvPr id="1843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712F976-73CA-43B6-9AE8-AA145FD93160}" type="slidenum">
              <a:rPr lang="en-US" altLang="ja-JP" sz="1300" smtClean="0">
                <a:ea typeface="ＭＳ Ｐゴシック" panose="020B0600070205080204" pitchFamily="50" charset="-128"/>
              </a:rPr>
              <a:pPr>
                <a:spcBef>
                  <a:spcPct val="0"/>
                </a:spcBef>
              </a:pPr>
              <a:t>5</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225299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cSld name="白紙">
    <p:spTree>
      <p:nvGrpSpPr>
        <p:cNvPr id="1" name=""/>
        <p:cNvGrpSpPr/>
        <p:nvPr/>
      </p:nvGrpSpPr>
      <p:grpSpPr>
        <a:xfrm>
          <a:off x="0" y="0"/>
          <a:ext cx="0" cy="0"/>
          <a:chOff x="0" y="0"/>
          <a:chExt cx="0" cy="0"/>
        </a:xfrm>
      </p:grpSpPr>
      <p:sp>
        <p:nvSpPr>
          <p:cNvPr id="2"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Text Box 56"/>
          <p:cNvSpPr txBox="1">
            <a:spLocks noChangeArrowheads="1"/>
          </p:cNvSpPr>
          <p:nvPr userDrawn="1"/>
        </p:nvSpPr>
        <p:spPr bwMode="auto">
          <a:xfrm>
            <a:off x="5173362" y="6597651"/>
            <a:ext cx="4038901" cy="307777"/>
          </a:xfrm>
          <a:prstGeom prst="rect">
            <a:avLst/>
          </a:prstGeom>
          <a:noFill/>
          <a:ln>
            <a:noFill/>
          </a:ln>
          <a:extLst/>
        </p:spPr>
        <p:txBody>
          <a:bodyPr wrap="square">
            <a:spAutoFit/>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8122195-020A-4034-91CE-46E8356F95A6}" type="slidenum">
              <a:rPr lang="ja-JP" altLang="en-US" sz="1400" b="1" smtClean="0">
                <a:solidFill>
                  <a:schemeClr val="tx1"/>
                </a:solidFill>
                <a:latin typeface="Arial" panose="020B0604020202020204" pitchFamily="34" charset="0"/>
                <a:ea typeface="Arial Unicode MS" panose="020B0604020202020204" pitchFamily="50"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altLang="ja-JP" sz="1400" b="1" dirty="0">
              <a:solidFill>
                <a:schemeClr val="tx1"/>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15" name="Rectangle 58"/>
          <p:cNvSpPr>
            <a:spLocks noGrp="1" noChangeArrowheads="1"/>
          </p:cNvSpPr>
          <p:nvPr>
            <p:ph type="ftr" sz="quarter" idx="10"/>
          </p:nvPr>
        </p:nvSpPr>
        <p:spPr>
          <a:xfrm>
            <a:off x="134715" y="6599238"/>
            <a:ext cx="3387725" cy="296862"/>
          </a:xfrm>
          <a:prstGeom prst="rect">
            <a:avLst/>
          </a:prstGeom>
        </p:spPr>
        <p:txBody>
          <a:bodyPr/>
          <a:lstStyle>
            <a:lvl1pPr>
              <a:defRPr/>
            </a:lvl1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extLst>
      <p:ext uri="{BB962C8B-B14F-4D97-AF65-F5344CB8AC3E}">
        <p14:creationId xmlns:p14="http://schemas.microsoft.com/office/powerpoint/2010/main" val="1465434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6" name="Line 22"/>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 name="Text Box 24"/>
          <p:cNvSpPr txBox="1">
            <a:spLocks noChangeArrowheads="1"/>
          </p:cNvSpPr>
          <p:nvPr userDrawn="1"/>
        </p:nvSpPr>
        <p:spPr bwMode="auto">
          <a:xfrm>
            <a:off x="4278313" y="6540500"/>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endParaRPr lang="ja-JP" altLang="en-US" sz="1400" dirty="0">
              <a:solidFill>
                <a:schemeClr val="tx1"/>
              </a:solidFill>
              <a:latin typeface="Arial" charset="0"/>
              <a:ea typeface="ＭＳ Ｐゴシック" charset="-128"/>
            </a:endParaRPr>
          </a:p>
        </p:txBody>
      </p:sp>
      <p:sp>
        <p:nvSpPr>
          <p:cNvPr id="49170" name="Rectangle 18"/>
          <p:cNvSpPr>
            <a:spLocks noGrp="1" noChangeArrowheads="1"/>
          </p:cNvSpPr>
          <p:nvPr>
            <p:ph type="ctrTitle"/>
          </p:nvPr>
        </p:nvSpPr>
        <p:spPr>
          <a:xfrm>
            <a:off x="1187450" y="1958975"/>
            <a:ext cx="7091363" cy="1325563"/>
          </a:xfrm>
        </p:spPr>
        <p:txBody>
          <a:bodyPr/>
          <a:lstStyle>
            <a:lvl1pPr>
              <a:defRPr sz="4000"/>
            </a:lvl1pPr>
          </a:lstStyle>
          <a:p>
            <a:r>
              <a:rPr lang="ja-JP" altLang="en-US"/>
              <a:t>マスタ タイトルの書式設定</a:t>
            </a:r>
          </a:p>
        </p:txBody>
      </p:sp>
      <p:sp>
        <p:nvSpPr>
          <p:cNvPr id="49171" name="Rectangle 19"/>
          <p:cNvSpPr>
            <a:spLocks noGrp="1" noChangeArrowheads="1"/>
          </p:cNvSpPr>
          <p:nvPr>
            <p:ph type="subTitle" idx="1"/>
          </p:nvPr>
        </p:nvSpPr>
        <p:spPr>
          <a:xfrm>
            <a:off x="1187450" y="3933825"/>
            <a:ext cx="7056438" cy="1752600"/>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3"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 </a:t>
            </a:r>
            <a:r>
              <a:rPr lang="en-US" altLang="zh-TW" dirty="0"/>
              <a:t>2010-2018</a:t>
            </a:r>
            <a:r>
              <a:rPr lang="zh-TW" altLang="en-US" dirty="0"/>
              <a:t>　独立行政法人情報処理推進機構</a:t>
            </a:r>
            <a:endParaRPr lang="en-US" altLang="ja-JP" dirty="0"/>
          </a:p>
        </p:txBody>
      </p:sp>
      <p:pic>
        <p:nvPicPr>
          <p:cNvPr id="9" name="Picture 2">
            <a:extLst>
              <a:ext uri="{FF2B5EF4-FFF2-40B4-BE49-F238E27FC236}">
                <a16:creationId xmlns:a16="http://schemas.microsoft.com/office/drawing/2014/main" id="{16ACE98B-C985-4BE4-A686-E1F37525DB1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3841" y="148590"/>
            <a:ext cx="2549396" cy="89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0776711"/>
      </p:ext>
    </p:extLst>
  </p:cSld>
  <p:clrMapOvr>
    <a:masterClrMapping/>
  </p:clrMapOvr>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84188" y="115888"/>
            <a:ext cx="732631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29"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34" name="Rectangle 14"/>
          <p:cNvSpPr>
            <a:spLocks noChangeArrowheads="1"/>
          </p:cNvSpPr>
          <p:nvPr userDrawn="1"/>
        </p:nvSpPr>
        <p:spPr bwMode="auto">
          <a:xfrm>
            <a:off x="6083300" y="6640513"/>
            <a:ext cx="90488" cy="47625"/>
          </a:xfrm>
          <a:prstGeom prst="rect">
            <a:avLst/>
          </a:prstGeom>
          <a:solidFill>
            <a:srgbClr val="F8F8F8"/>
          </a:solidFill>
          <a:ln w="9525" algn="ctr">
            <a:solidFill>
              <a:schemeClr val="bg1"/>
            </a:solidFill>
            <a:miter lim="800000"/>
            <a:headEnd/>
            <a:tailEnd/>
          </a:ln>
          <a:effectLst/>
          <a:extLst>
            <a:ext uri="{AF507438-7753-43E0-B8FC-AC1667EBCBE1}">
              <a14:hiddenEffects xmlns:a14="http://schemas.microsoft.com/office/drawing/2010/main">
                <a:effectLst>
                  <a:outerShdw dist="17961" dir="2700000" algn="ctr" rotWithShape="0">
                    <a:srgbClr val="999999"/>
                  </a:outerShdw>
                </a:effectLst>
              </a14:hiddenEffects>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defRPr/>
            </a:pPr>
            <a:endParaRPr lang="ja-JP" altLang="en-US">
              <a:ea typeface="HGP創英角ｺﾞｼｯｸUB" panose="020B0900000000000000" pitchFamily="50" charset="-128"/>
            </a:endParaRPr>
          </a:p>
        </p:txBody>
      </p:sp>
      <p:sp>
        <p:nvSpPr>
          <p:cNvPr id="20" name="Rectangle 55"/>
          <p:cNvSpPr>
            <a:spLocks noChangeArrowheads="1"/>
          </p:cNvSpPr>
          <p:nvPr/>
        </p:nvSpPr>
        <p:spPr bwMode="auto">
          <a:xfrm>
            <a:off x="8126413" y="6561138"/>
            <a:ext cx="1017588"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algn="r" eaLnBrk="1" hangingPunct="1">
              <a:defRPr/>
            </a:pPr>
            <a:fld id="{D62CD149-91C3-4ADE-AB11-4E0D26B48F7A}" type="slidenum">
              <a:rPr lang="en-US" altLang="ja-JP" sz="1200" smtClean="0">
                <a:solidFill>
                  <a:schemeClr val="tx1"/>
                </a:solidFill>
                <a:latin typeface="ＭＳ Ｐゴシック" panose="020B0600070205080204" pitchFamily="50" charset="-128"/>
                <a:ea typeface="ＭＳ Ｐゴシック" panose="020B0600070205080204" pitchFamily="50" charset="-128"/>
              </a:rPr>
              <a:pPr algn="r" eaLnBrk="1" hangingPunct="1">
                <a:defRPr/>
              </a:pPr>
              <a:t>‹#›</a:t>
            </a:fld>
            <a:endParaRPr lang="en-US" altLang="ja-JP" sz="1200">
              <a:solidFill>
                <a:schemeClr val="tx1"/>
              </a:solidFill>
              <a:latin typeface="ＭＳ Ｐゴシック" panose="020B0600070205080204" pitchFamily="50" charset="-128"/>
              <a:ea typeface="ＭＳ Ｐゴシック" panose="020B0600070205080204" pitchFamily="50" charset="-128"/>
            </a:endParaRPr>
          </a:p>
        </p:txBody>
      </p:sp>
      <p:sp>
        <p:nvSpPr>
          <p:cNvPr id="22" name="Rectangle 58"/>
          <p:cNvSpPr>
            <a:spLocks noGrp="1" noChangeArrowheads="1"/>
          </p:cNvSpPr>
          <p:nvPr>
            <p:ph type="ftr" sz="quarter" idx="3"/>
          </p:nvPr>
        </p:nvSpPr>
        <p:spPr bwMode="auto">
          <a:xfrm>
            <a:off x="151208" y="6599238"/>
            <a:ext cx="3387725" cy="2968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50000"/>
              </a:spcBef>
              <a:defRPr sz="1000">
                <a:solidFill>
                  <a:schemeClr val="tx1"/>
                </a:solidFill>
                <a:latin typeface="Arial" charset="0"/>
                <a:ea typeface="ＭＳ Ｐゴシック" pitchFamily="50" charset="-128"/>
              </a:defRPr>
            </a:lvl1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cSld>
  <p:clrMap bg1="lt1" tx1="dk1" bg2="lt2" tx2="dk2" accent1="accent1" accent2="accent2" accent3="accent3" accent4="accent4" accent5="accent5" accent6="accent6" hlink="hlink" folHlink="folHlink"/>
  <p:sldLayoutIdLst>
    <p:sldLayoutId id="2147483816" r:id="rId1"/>
  </p:sldLayoutIdLst>
  <p:transition/>
  <p:hf hdr="0" dt="0"/>
  <p:txStyles>
    <p:titleStyle>
      <a:lvl1pPr algn="l" rtl="0" eaLnBrk="0" fontAlgn="base" hangingPunct="0">
        <a:spcBef>
          <a:spcPct val="0"/>
        </a:spcBef>
        <a:spcAft>
          <a:spcPct val="0"/>
        </a:spcAft>
        <a:defRPr kumimoji="1" sz="2800">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2pPr>
      <a:lvl3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3pPr>
      <a:lvl4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4pPr>
      <a:lvl5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5pPr>
      <a:lvl6pPr marL="4572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6pPr>
      <a:lvl7pPr marL="9144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7pPr>
      <a:lvl8pPr marL="13716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8pPr>
      <a:lvl9pPr marL="18288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anose="05000000000000000000"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10"/>
          <p:cNvSpPr>
            <a:spLocks noGrp="1" noChangeArrowheads="1"/>
          </p:cNvSpPr>
          <p:nvPr>
            <p:ph type="title"/>
          </p:nvPr>
        </p:nvSpPr>
        <p:spPr bwMode="auto">
          <a:xfrm>
            <a:off x="484188" y="115888"/>
            <a:ext cx="68961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2051" name="Rectangle 11"/>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cSld>
  <p:clrMap bg1="lt1" tx1="dk1" bg2="lt2" tx2="dk2" accent1="accent1" accent2="accent2" accent3="accent3" accent4="accent4" accent5="accent5" accent6="accent6" hlink="hlink" folHlink="folHlink"/>
  <p:sldLayoutIdLst>
    <p:sldLayoutId id="2147483817" r:id="rId1"/>
  </p:sldLayoutIdLst>
  <p:transition/>
  <p:hf hdr="0" dt="0"/>
  <p:txStyles>
    <p:titleStyle>
      <a:lvl1pPr algn="ctr" rtl="0" eaLnBrk="0" fontAlgn="base" hangingPunct="0">
        <a:spcBef>
          <a:spcPct val="0"/>
        </a:spcBef>
        <a:spcAft>
          <a:spcPct val="0"/>
        </a:spcAft>
        <a:defRPr kumimoji="1" sz="3600">
          <a:solidFill>
            <a:schemeClr val="tx2"/>
          </a:solidFill>
          <a:latin typeface="Arial" charset="0"/>
          <a:ea typeface="+mj-ea"/>
          <a:cs typeface="+mj-cs"/>
        </a:defRPr>
      </a:lvl1pPr>
      <a:lvl2pPr algn="ctr" rtl="0" eaLnBrk="0" fontAlgn="base" hangingPunct="0">
        <a:spcBef>
          <a:spcPct val="0"/>
        </a:spcBef>
        <a:spcAft>
          <a:spcPct val="0"/>
        </a:spcAft>
        <a:defRPr kumimoji="1" sz="36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6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6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600">
          <a:solidFill>
            <a:schemeClr val="tx2"/>
          </a:solidFill>
          <a:latin typeface="Arial" charset="0"/>
          <a:ea typeface="ＭＳ Ｐゴシック" pitchFamily="50" charset="-128"/>
        </a:defRPr>
      </a:lvl5pPr>
      <a:lvl6pPr marL="4572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6pPr>
      <a:lvl7pPr marL="9144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7pPr>
      <a:lvl8pPr marL="13716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8pPr>
      <a:lvl9pPr marL="18288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a:solidFill>
            <a:schemeClr val="tx1"/>
          </a:solidFill>
          <a:latin typeface="Arial" charset="0"/>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a:solidFill>
            <a:schemeClr val="tx1"/>
          </a:solidFill>
          <a:latin typeface="Arial" charset="0"/>
          <a:ea typeface="+mn-ea"/>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a:solidFill>
            <a:schemeClr val="tx1"/>
          </a:solidFill>
          <a:latin typeface="Arial" charset="0"/>
          <a:ea typeface="+mn-ea"/>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a:solidFill>
            <a:schemeClr val="tx1"/>
          </a:solidFill>
          <a:latin typeface="Arial" charset="0"/>
          <a:ea typeface="+mn-ea"/>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charset="0"/>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演習１～５　解答例</a:t>
            </a:r>
            <a:r>
              <a:rPr lang="en-US" altLang="ja-JP" sz="2800" b="1" dirty="0">
                <a:solidFill>
                  <a:schemeClr val="tx1"/>
                </a:solidFill>
                <a:latin typeface="ＭＳ Ｐゴシック" panose="020B0600070205080204" pitchFamily="50" charset="-128"/>
                <a:ea typeface="ＭＳ ゴシック" panose="020B0609070205080204" pitchFamily="49" charset="-128"/>
              </a:rPr>
              <a:t>(</a:t>
            </a:r>
            <a:r>
              <a:rPr lang="ja-JP" altLang="en-US" sz="2800" b="1" dirty="0">
                <a:solidFill>
                  <a:schemeClr val="tx1"/>
                </a:solidFill>
                <a:latin typeface="ＭＳ Ｐゴシック" panose="020B0600070205080204" pitchFamily="50" charset="-128"/>
                <a:ea typeface="ＭＳ ゴシック" panose="020B0609070205080204" pitchFamily="49" charset="-128"/>
              </a:rPr>
              <a:t>抜粋）</a:t>
            </a:r>
          </a:p>
        </p:txBody>
      </p:sp>
      <p:sp>
        <p:nvSpPr>
          <p:cNvPr id="7171"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50000"/>
              </a:spcBef>
              <a:buClrTx/>
              <a:buFontTx/>
              <a:buNone/>
            </a:pPr>
            <a:r>
              <a:rPr lang="en-US" altLang="ja-JP" dirty="0">
                <a:latin typeface="ＭＳ ゴシック" panose="020B0609070205080204" pitchFamily="49" charset="-128"/>
                <a:ea typeface="ＭＳ ゴシック" panose="020B0609070205080204" pitchFamily="49" charset="-128"/>
              </a:rPr>
              <a:t>2018</a:t>
            </a:r>
            <a:r>
              <a:rPr lang="ja-JP" altLang="en-US" dirty="0">
                <a:latin typeface="ＭＳ ゴシック" panose="020B0609070205080204" pitchFamily="49" charset="-128"/>
                <a:ea typeface="ＭＳ ゴシック" panose="020B0609070205080204" pitchFamily="49" charset="-128"/>
              </a:rPr>
              <a:t>年</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月</a:t>
            </a:r>
            <a:r>
              <a:rPr lang="en-US" altLang="ja-JP" dirty="0">
                <a:latin typeface="ＭＳ ゴシック" panose="020B0609070205080204" pitchFamily="49" charset="-128"/>
                <a:ea typeface="ＭＳ ゴシック" panose="020B0609070205080204" pitchFamily="49" charset="-128"/>
              </a:rPr>
              <a:t>25</a:t>
            </a:r>
            <a:r>
              <a:rPr lang="ja-JP" altLang="en-US" dirty="0">
                <a:latin typeface="ＭＳ ゴシック" panose="020B0609070205080204" pitchFamily="49" charset="-128"/>
                <a:ea typeface="ＭＳ ゴシック" panose="020B0609070205080204" pitchFamily="49" charset="-128"/>
              </a:rPr>
              <a:t>日</a:t>
            </a:r>
          </a:p>
        </p:txBody>
      </p:sp>
      <p:sp>
        <p:nvSpPr>
          <p:cNvPr id="7172"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0"/>
              </a:spcBef>
              <a:buClrTx/>
              <a:buFontTx/>
              <a:buNone/>
            </a:pPr>
            <a:endParaRPr lang="ja-JP" altLang="en-US" sz="3200">
              <a:solidFill>
                <a:schemeClr val="tx2"/>
              </a:solidFill>
              <a:latin typeface="ＭＳ ゴシック" panose="020B0609070205080204" pitchFamily="49" charset="-128"/>
              <a:ea typeface="ＭＳ ゴシック" panose="020B0609070205080204" pitchFamily="49" charset="-128"/>
            </a:endParaRPr>
          </a:p>
        </p:txBody>
      </p:sp>
      <p:sp>
        <p:nvSpPr>
          <p:cNvPr id="7" name="Text Box 25"/>
          <p:cNvSpPr txBox="1">
            <a:spLocks noChangeArrowheads="1"/>
          </p:cNvSpPr>
          <p:nvPr/>
        </p:nvSpPr>
        <p:spPr bwMode="auto">
          <a:xfrm>
            <a:off x="305142"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
        <p:nvSpPr>
          <p:cNvPr id="8" name="サブタイトル 4">
            <a:extLst>
              <a:ext uri="{FF2B5EF4-FFF2-40B4-BE49-F238E27FC236}">
                <a16:creationId xmlns:a16="http://schemas.microsoft.com/office/drawing/2014/main" id="{46C9956D-142E-46D5-9BD9-657F5F2548C7}"/>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
        <p:nvSpPr>
          <p:cNvPr id="10" name="正方形/長方形 9">
            <a:extLst>
              <a:ext uri="{FF2B5EF4-FFF2-40B4-BE49-F238E27FC236}">
                <a16:creationId xmlns:a16="http://schemas.microsoft.com/office/drawing/2014/main" id="{3E95319A-9C86-4E6D-A971-D0A72AC7A82A}"/>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演習１：モデルシステムを使った非機能要求の決定</a:t>
            </a:r>
            <a:endParaRPr lang="en-US" altLang="ja-JP" sz="2400" kern="0" dirty="0">
              <a:ea typeface="HGP創英角ｺﾞｼｯｸUB" pitchFamily="50" charset="-128"/>
            </a:endParaRPr>
          </a:p>
        </p:txBody>
      </p:sp>
      <p:sp>
        <p:nvSpPr>
          <p:cNvPr id="9219"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1600"/>
              <a:t>対象システム：受発注システム</a:t>
            </a:r>
            <a:endParaRPr lang="en-US" altLang="ja-JP" sz="1600"/>
          </a:p>
          <a:p>
            <a:r>
              <a:rPr lang="ja-JP" altLang="en-US" sz="1600"/>
              <a:t>モデルシステムのグレード：社会的影響が限定されるシステム</a:t>
            </a:r>
            <a:endParaRPr lang="en-US" altLang="ja-JP" sz="1600"/>
          </a:p>
        </p:txBody>
      </p:sp>
      <p:graphicFrame>
        <p:nvGraphicFramePr>
          <p:cNvPr id="6" name="表 5"/>
          <p:cNvGraphicFramePr>
            <a:graphicFrameLocks noGrp="1"/>
          </p:cNvGraphicFramePr>
          <p:nvPr>
            <p:extLst>
              <p:ext uri="{D42A27DB-BD31-4B8C-83A1-F6EECF244321}">
                <p14:modId xmlns:p14="http://schemas.microsoft.com/office/powerpoint/2010/main" val="821316059"/>
              </p:ext>
            </p:extLst>
          </p:nvPr>
        </p:nvGraphicFramePr>
        <p:xfrm>
          <a:off x="387350" y="1603375"/>
          <a:ext cx="8509000" cy="4216400"/>
        </p:xfrm>
        <a:graphic>
          <a:graphicData uri="http://schemas.openxmlformats.org/drawingml/2006/table">
            <a:tbl>
              <a:tblPr>
                <a:tableStyleId>{22838BEF-8BB2-4498-84A7-C5851F593DF1}</a:tableStyleId>
              </a:tblPr>
              <a:tblGrid>
                <a:gridCol w="256997">
                  <a:extLst>
                    <a:ext uri="{9D8B030D-6E8A-4147-A177-3AD203B41FA5}">
                      <a16:colId xmlns:a16="http://schemas.microsoft.com/office/drawing/2014/main" val="20000"/>
                    </a:ext>
                  </a:extLst>
                </a:gridCol>
                <a:gridCol w="743520">
                  <a:extLst>
                    <a:ext uri="{9D8B030D-6E8A-4147-A177-3AD203B41FA5}">
                      <a16:colId xmlns:a16="http://schemas.microsoft.com/office/drawing/2014/main" val="20001"/>
                    </a:ext>
                  </a:extLst>
                </a:gridCol>
                <a:gridCol w="345745">
                  <a:extLst>
                    <a:ext uri="{9D8B030D-6E8A-4147-A177-3AD203B41FA5}">
                      <a16:colId xmlns:a16="http://schemas.microsoft.com/office/drawing/2014/main" val="20002"/>
                    </a:ext>
                  </a:extLst>
                </a:gridCol>
                <a:gridCol w="345745">
                  <a:extLst>
                    <a:ext uri="{9D8B030D-6E8A-4147-A177-3AD203B41FA5}">
                      <a16:colId xmlns:a16="http://schemas.microsoft.com/office/drawing/2014/main" val="20003"/>
                    </a:ext>
                  </a:extLst>
                </a:gridCol>
                <a:gridCol w="345745">
                  <a:extLst>
                    <a:ext uri="{9D8B030D-6E8A-4147-A177-3AD203B41FA5}">
                      <a16:colId xmlns:a16="http://schemas.microsoft.com/office/drawing/2014/main" val="20004"/>
                    </a:ext>
                  </a:extLst>
                </a:gridCol>
                <a:gridCol w="1303429">
                  <a:extLst>
                    <a:ext uri="{9D8B030D-6E8A-4147-A177-3AD203B41FA5}">
                      <a16:colId xmlns:a16="http://schemas.microsoft.com/office/drawing/2014/main" val="20005"/>
                    </a:ext>
                  </a:extLst>
                </a:gridCol>
                <a:gridCol w="526694">
                  <a:extLst>
                    <a:ext uri="{9D8B030D-6E8A-4147-A177-3AD203B41FA5}">
                      <a16:colId xmlns:a16="http://schemas.microsoft.com/office/drawing/2014/main" val="20006"/>
                    </a:ext>
                  </a:extLst>
                </a:gridCol>
                <a:gridCol w="526694">
                  <a:extLst>
                    <a:ext uri="{9D8B030D-6E8A-4147-A177-3AD203B41FA5}">
                      <a16:colId xmlns:a16="http://schemas.microsoft.com/office/drawing/2014/main" val="20007"/>
                    </a:ext>
                  </a:extLst>
                </a:gridCol>
                <a:gridCol w="365727">
                  <a:extLst>
                    <a:ext uri="{9D8B030D-6E8A-4147-A177-3AD203B41FA5}">
                      <a16:colId xmlns:a16="http://schemas.microsoft.com/office/drawing/2014/main" val="20008"/>
                    </a:ext>
                  </a:extLst>
                </a:gridCol>
                <a:gridCol w="1874352">
                  <a:extLst>
                    <a:ext uri="{9D8B030D-6E8A-4147-A177-3AD203B41FA5}">
                      <a16:colId xmlns:a16="http://schemas.microsoft.com/office/drawing/2014/main" val="20009"/>
                    </a:ext>
                  </a:extLst>
                </a:gridCol>
                <a:gridCol w="1874352">
                  <a:extLst>
                    <a:ext uri="{9D8B030D-6E8A-4147-A177-3AD203B41FA5}">
                      <a16:colId xmlns:a16="http://schemas.microsoft.com/office/drawing/2014/main" val="20010"/>
                    </a:ext>
                  </a:extLst>
                </a:gridCol>
              </a:tblGrid>
              <a:tr h="740749">
                <a:tc>
                  <a:txBody>
                    <a:bodyPr/>
                    <a:lstStyle/>
                    <a:p>
                      <a:pPr algn="ctr" fontAlgn="ctr"/>
                      <a:r>
                        <a:rPr lang="en-US" sz="1600" u="none" strike="noStrike" dirty="0">
                          <a:effectLst/>
                        </a:rPr>
                        <a:t>No</a:t>
                      </a:r>
                      <a:endParaRPr 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項番</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大項目</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中項目</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小項目</a:t>
                      </a:r>
                      <a:endParaRPr lang="ja-JP" alt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メトリクス</a:t>
                      </a:r>
                      <a:endParaRPr lang="ja-JP" alt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重要項目</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ベース値</a:t>
                      </a: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ja-JP" altLang="en-US" sz="1600" u="none" strike="noStrike" dirty="0">
                          <a:effectLst/>
                        </a:rPr>
                        <a:t>設定レベル</a:t>
                      </a:r>
                      <a:br>
                        <a:rPr lang="ja-JP" altLang="en-US" sz="1600" u="none" strike="noStrike" dirty="0">
                          <a:effectLst/>
                        </a:rPr>
                      </a:br>
                      <a:r>
                        <a:rPr lang="ja-JP" altLang="en-US" sz="1600" u="none" strike="noStrike" dirty="0">
                          <a:effectLst/>
                        </a:rPr>
                        <a:t>（非機能要求項目の</a:t>
                      </a:r>
                      <a:br>
                        <a:rPr lang="ja-JP" altLang="en-US" sz="1600" u="none" strike="noStrike" dirty="0">
                          <a:effectLst/>
                        </a:rPr>
                      </a:br>
                      <a:r>
                        <a:rPr lang="ja-JP" altLang="en-US" sz="1600" u="none" strike="noStrike" dirty="0">
                          <a:effectLst/>
                        </a:rPr>
                        <a:t>レベル）</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r>
                        <a:rPr lang="ja-JP" altLang="en-US" sz="1600" u="none" strike="noStrike" dirty="0">
                          <a:effectLst/>
                        </a:rPr>
                        <a:t>理由</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762407">
                <a:tc>
                  <a:txBody>
                    <a:bodyPr/>
                    <a:lstStyle/>
                    <a:p>
                      <a:pPr algn="ctr" fontAlgn="ctr"/>
                      <a:r>
                        <a:rPr lang="en-US" altLang="ja-JP" sz="1600" u="none" strike="noStrike" dirty="0">
                          <a:effectLst/>
                        </a:rPr>
                        <a:t>1</a:t>
                      </a:r>
                      <a:endParaRPr lang="en-US" altLang="ja-JP"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dirty="0">
                          <a:effectLst/>
                        </a:rPr>
                        <a:t>B.1.1.1</a:t>
                      </a:r>
                      <a:endParaRPr 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性能・拡張性</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業務</a:t>
                      </a:r>
                      <a:endParaRPr lang="en-US" altLang="ja-JP" sz="1600" u="none" strike="noStrike" dirty="0">
                        <a:effectLst/>
                      </a:endParaRPr>
                    </a:p>
                    <a:p>
                      <a:pPr algn="ctr" fontAlgn="ctr"/>
                      <a:r>
                        <a:rPr lang="ja-JP" altLang="en-US" sz="1600" u="none" strike="noStrike" dirty="0">
                          <a:effectLst/>
                        </a:rPr>
                        <a:t>処理量</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通常時の業務量</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ユーザ数</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u="none" strike="noStrike">
                          <a:effectLst/>
                        </a:rPr>
                        <a:t>1</a:t>
                      </a:r>
                      <a:endParaRPr lang="en-US" altLang="ja-JP"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上限が決まっている</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a:effectLst/>
                        </a:rPr>
                        <a:t>利用ユーザは特定できる</a:t>
                      </a:r>
                      <a:endParaRPr lang="ja-JP" alt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984604">
                <a:tc>
                  <a:txBody>
                    <a:bodyPr/>
                    <a:lstStyle/>
                    <a:p>
                      <a:pPr algn="ctr" fontAlgn="ctr"/>
                      <a:r>
                        <a:rPr lang="en-US" altLang="ja-JP" sz="1600" u="none" strike="noStrike">
                          <a:effectLst/>
                        </a:rPr>
                        <a:t>2</a:t>
                      </a:r>
                      <a:endParaRPr lang="en-US" altLang="ja-JP"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B.1.1.2</a:t>
                      </a:r>
                      <a:endParaRPr 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ja-JP" altLang="en-US" sz="1600" u="none" strike="noStrike" dirty="0">
                          <a:effectLst/>
                        </a:rPr>
                        <a:t>同時アクセス数</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u="none" strike="noStrike" dirty="0">
                          <a:effectLst/>
                        </a:rPr>
                        <a:t>1</a:t>
                      </a:r>
                      <a:endParaRPr lang="en-US" altLang="ja-JP"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同時アクセスの上限が決まっている</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a:effectLst/>
                        </a:rPr>
                        <a:t>利用ユーザやピーク時間帯が想定されるため同時アクセスの上限を決められる</a:t>
                      </a:r>
                      <a:endParaRPr lang="ja-JP" alt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984604">
                <a:tc>
                  <a:txBody>
                    <a:bodyPr/>
                    <a:lstStyle/>
                    <a:p>
                      <a:pPr algn="ctr" fontAlgn="ctr"/>
                      <a:r>
                        <a:rPr lang="en-US" altLang="ja-JP" sz="1600" u="none" strike="noStrike">
                          <a:effectLst/>
                        </a:rPr>
                        <a:t>3</a:t>
                      </a:r>
                      <a:endParaRPr lang="en-US" altLang="ja-JP"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B.1.1.3</a:t>
                      </a:r>
                      <a:endParaRPr 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ja-JP" altLang="en-US" sz="1600" u="none" strike="noStrike" dirty="0">
                          <a:effectLst/>
                        </a:rPr>
                        <a:t>データ量</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a:t>
                      </a:r>
                      <a:endParaRPr lang="ja-JP" alt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0</a:t>
                      </a: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u="none" strike="noStrike">
                          <a:effectLst/>
                        </a:rPr>
                        <a:t>1</a:t>
                      </a:r>
                      <a:endParaRPr lang="en-US" altLang="ja-JP"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主要なデータ量がのみが明確である</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ユーザは特定できるが、取引情報に関するデータ量は明確化できないため</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44036">
                <a:tc>
                  <a:txBody>
                    <a:bodyPr/>
                    <a:lstStyle/>
                    <a:p>
                      <a:pPr algn="ctr" fontAlgn="ctr"/>
                      <a:r>
                        <a:rPr lang="en-US" altLang="ja-JP" sz="1600" u="none" strike="noStrike">
                          <a:effectLst/>
                        </a:rPr>
                        <a:t>4</a:t>
                      </a:r>
                      <a:endParaRPr lang="en-US" altLang="ja-JP"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u="none" strike="noStrike">
                          <a:effectLst/>
                        </a:rPr>
                        <a:t>B.1.1.4</a:t>
                      </a:r>
                      <a:endParaRPr 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ja-JP" altLang="en-US" sz="1600" u="none" strike="noStrike">
                          <a:effectLst/>
                        </a:rPr>
                        <a:t>オンラインリクエスト件数</a:t>
                      </a:r>
                      <a:endParaRPr lang="ja-JP" altLang="en-US"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0</a:t>
                      </a: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u="none" strike="noStrike">
                          <a:effectLst/>
                        </a:rPr>
                        <a:t>1</a:t>
                      </a:r>
                      <a:endParaRPr lang="en-US" altLang="ja-JP" sz="1600" b="0" i="0" u="none" strike="noStrike">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主な処理のリクエスト件数のみが明確である</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u="none" strike="noStrike" dirty="0">
                          <a:effectLst/>
                        </a:rPr>
                        <a:t>ユーザは特定できるが、リクエスト件数は明確化できない</a:t>
                      </a:r>
                      <a:endParaRPr lang="ja-JP" altLang="en-US" sz="1600" b="0" i="0" u="none" strike="noStrike" dirty="0">
                        <a:solidFill>
                          <a:srgbClr val="000000"/>
                        </a:solidFill>
                        <a:effectLst/>
                        <a:latin typeface="ＭＳ Ｐゴシック"/>
                      </a:endParaRPr>
                    </a:p>
                  </a:txBody>
                  <a:tcPr marL="9184" marR="9184" marT="918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7" name="Text Box 25"/>
          <p:cNvSpPr txBox="1">
            <a:spLocks noChangeArrowheads="1"/>
          </p:cNvSpPr>
          <p:nvPr/>
        </p:nvSpPr>
        <p:spPr bwMode="auto">
          <a:xfrm>
            <a:off x="314974"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演習２：ステークホルダ間での合意のロールプレイ</a:t>
            </a:r>
            <a:endParaRPr lang="en-US" altLang="ja-JP" sz="2400" kern="0" dirty="0">
              <a:ea typeface="HGP創英角ｺﾞｼｯｸUB" pitchFamily="50" charset="-128"/>
            </a:endParaRPr>
          </a:p>
        </p:txBody>
      </p:sp>
      <p:sp>
        <p:nvSpPr>
          <p:cNvPr id="11267"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1600"/>
              <a:t>対象システム：受発注システム</a:t>
            </a:r>
            <a:endParaRPr lang="en-US" altLang="ja-JP" sz="1600"/>
          </a:p>
          <a:p>
            <a:r>
              <a:rPr lang="ja-JP" altLang="en-US" sz="1600"/>
              <a:t>モデルシステムのグレード：社会的影響が限定されるシステム</a:t>
            </a:r>
            <a:endParaRPr lang="en-US" altLang="ja-JP" sz="1600"/>
          </a:p>
        </p:txBody>
      </p:sp>
      <p:graphicFrame>
        <p:nvGraphicFramePr>
          <p:cNvPr id="6" name="表 5"/>
          <p:cNvGraphicFramePr>
            <a:graphicFrameLocks noGrp="1"/>
          </p:cNvGraphicFramePr>
          <p:nvPr>
            <p:extLst>
              <p:ext uri="{D42A27DB-BD31-4B8C-83A1-F6EECF244321}">
                <p14:modId xmlns:p14="http://schemas.microsoft.com/office/powerpoint/2010/main" val="202544654"/>
              </p:ext>
            </p:extLst>
          </p:nvPr>
        </p:nvGraphicFramePr>
        <p:xfrm>
          <a:off x="387350" y="1603375"/>
          <a:ext cx="8491539" cy="3979863"/>
        </p:xfrm>
        <a:graphic>
          <a:graphicData uri="http://schemas.openxmlformats.org/drawingml/2006/table">
            <a:tbl>
              <a:tblPr>
                <a:tableStyleId>{22838BEF-8BB2-4498-84A7-C5851F593DF1}</a:tableStyleId>
              </a:tblPr>
              <a:tblGrid>
                <a:gridCol w="168395">
                  <a:extLst>
                    <a:ext uri="{9D8B030D-6E8A-4147-A177-3AD203B41FA5}">
                      <a16:colId xmlns:a16="http://schemas.microsoft.com/office/drawing/2014/main" val="20000"/>
                    </a:ext>
                  </a:extLst>
                </a:gridCol>
                <a:gridCol w="487188">
                  <a:extLst>
                    <a:ext uri="{9D8B030D-6E8A-4147-A177-3AD203B41FA5}">
                      <a16:colId xmlns:a16="http://schemas.microsoft.com/office/drawing/2014/main" val="20001"/>
                    </a:ext>
                  </a:extLst>
                </a:gridCol>
                <a:gridCol w="226548">
                  <a:extLst>
                    <a:ext uri="{9D8B030D-6E8A-4147-A177-3AD203B41FA5}">
                      <a16:colId xmlns:a16="http://schemas.microsoft.com/office/drawing/2014/main" val="20002"/>
                    </a:ext>
                  </a:extLst>
                </a:gridCol>
                <a:gridCol w="226548">
                  <a:extLst>
                    <a:ext uri="{9D8B030D-6E8A-4147-A177-3AD203B41FA5}">
                      <a16:colId xmlns:a16="http://schemas.microsoft.com/office/drawing/2014/main" val="20003"/>
                    </a:ext>
                  </a:extLst>
                </a:gridCol>
                <a:gridCol w="226548">
                  <a:extLst>
                    <a:ext uri="{9D8B030D-6E8A-4147-A177-3AD203B41FA5}">
                      <a16:colId xmlns:a16="http://schemas.microsoft.com/office/drawing/2014/main" val="20004"/>
                    </a:ext>
                  </a:extLst>
                </a:gridCol>
                <a:gridCol w="763850">
                  <a:extLst>
                    <a:ext uri="{9D8B030D-6E8A-4147-A177-3AD203B41FA5}">
                      <a16:colId xmlns:a16="http://schemas.microsoft.com/office/drawing/2014/main" val="20005"/>
                    </a:ext>
                  </a:extLst>
                </a:gridCol>
                <a:gridCol w="336815">
                  <a:extLst>
                    <a:ext uri="{9D8B030D-6E8A-4147-A177-3AD203B41FA5}">
                      <a16:colId xmlns:a16="http://schemas.microsoft.com/office/drawing/2014/main" val="20006"/>
                    </a:ext>
                  </a:extLst>
                </a:gridCol>
                <a:gridCol w="336815">
                  <a:extLst>
                    <a:ext uri="{9D8B030D-6E8A-4147-A177-3AD203B41FA5}">
                      <a16:colId xmlns:a16="http://schemas.microsoft.com/office/drawing/2014/main" val="20007"/>
                    </a:ext>
                  </a:extLst>
                </a:gridCol>
                <a:gridCol w="288693">
                  <a:extLst>
                    <a:ext uri="{9D8B030D-6E8A-4147-A177-3AD203B41FA5}">
                      <a16:colId xmlns:a16="http://schemas.microsoft.com/office/drawing/2014/main" val="20008"/>
                    </a:ext>
                  </a:extLst>
                </a:gridCol>
                <a:gridCol w="1773641">
                  <a:extLst>
                    <a:ext uri="{9D8B030D-6E8A-4147-A177-3AD203B41FA5}">
                      <a16:colId xmlns:a16="http://schemas.microsoft.com/office/drawing/2014/main" val="20009"/>
                    </a:ext>
                  </a:extLst>
                </a:gridCol>
                <a:gridCol w="2724275">
                  <a:extLst>
                    <a:ext uri="{9D8B030D-6E8A-4147-A177-3AD203B41FA5}">
                      <a16:colId xmlns:a16="http://schemas.microsoft.com/office/drawing/2014/main" val="20010"/>
                    </a:ext>
                  </a:extLst>
                </a:gridCol>
                <a:gridCol w="443486">
                  <a:extLst>
                    <a:ext uri="{9D8B030D-6E8A-4147-A177-3AD203B41FA5}">
                      <a16:colId xmlns:a16="http://schemas.microsoft.com/office/drawing/2014/main" val="20011"/>
                    </a:ext>
                  </a:extLst>
                </a:gridCol>
                <a:gridCol w="488737">
                  <a:extLst>
                    <a:ext uri="{9D8B030D-6E8A-4147-A177-3AD203B41FA5}">
                      <a16:colId xmlns:a16="http://schemas.microsoft.com/office/drawing/2014/main" val="20012"/>
                    </a:ext>
                  </a:extLst>
                </a:gridCol>
              </a:tblGrid>
              <a:tr h="984788">
                <a:tc>
                  <a:txBody>
                    <a:bodyPr/>
                    <a:lstStyle/>
                    <a:p>
                      <a:pPr algn="ctr" fontAlgn="ctr"/>
                      <a:r>
                        <a:rPr lang="en-US" sz="1600" u="none" strike="noStrike" dirty="0">
                          <a:effectLst/>
                        </a:rPr>
                        <a:t>No</a:t>
                      </a:r>
                      <a:endParaRPr 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項番</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大項目</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中項目</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小項目</a:t>
                      </a:r>
                      <a:endParaRPr lang="ja-JP" altLang="en-US" sz="1600" b="0" i="0" u="none" strike="noStrike">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メトリクス</a:t>
                      </a:r>
                      <a:endParaRPr lang="ja-JP" altLang="en-US" sz="1600" b="0" i="0" u="none" strike="noStrike">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重要項目</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ベース値</a:t>
                      </a: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ja-JP" altLang="en-US" sz="1600" u="none" strike="noStrike" dirty="0">
                          <a:effectLst/>
                        </a:rPr>
                        <a:t>設定レベル</a:t>
                      </a:r>
                      <a:br>
                        <a:rPr lang="ja-JP" altLang="en-US" sz="1600" u="none" strike="noStrike" dirty="0">
                          <a:effectLst/>
                        </a:rPr>
                      </a:br>
                      <a:r>
                        <a:rPr lang="ja-JP" altLang="en-US" sz="1600" u="none" strike="noStrike" dirty="0">
                          <a:effectLst/>
                        </a:rPr>
                        <a:t>（非機能要求項目の</a:t>
                      </a:r>
                      <a:br>
                        <a:rPr lang="ja-JP" altLang="en-US" sz="1600" u="none" strike="noStrike" dirty="0">
                          <a:effectLst/>
                        </a:rPr>
                      </a:br>
                      <a:r>
                        <a:rPr lang="ja-JP" altLang="en-US" sz="1600" u="none" strike="noStrike" dirty="0">
                          <a:effectLst/>
                        </a:rPr>
                        <a:t>レベル）</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r>
                        <a:rPr lang="ja-JP" altLang="en-US" sz="1600" u="none" strike="noStrike" dirty="0">
                          <a:effectLst/>
                        </a:rPr>
                        <a:t>理由</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導入コスト</a:t>
                      </a:r>
                      <a:endParaRPr lang="en-US" altLang="ja-JP"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運用コスト</a:t>
                      </a: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762550">
                <a:tc>
                  <a:txBody>
                    <a:bodyPr/>
                    <a:lstStyle/>
                    <a:p>
                      <a:pPr algn="ctr" fontAlgn="ctr"/>
                      <a:r>
                        <a:rPr lang="en-US" altLang="ja-JP" sz="1600" u="none" strike="noStrike" dirty="0">
                          <a:effectLst/>
                        </a:rPr>
                        <a:t>1</a:t>
                      </a:r>
                      <a:endParaRPr lang="en-US" altLang="ja-JP"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a:solidFill>
                            <a:srgbClr val="000000"/>
                          </a:solidFill>
                          <a:effectLst/>
                          <a:latin typeface="ＭＳ Ｐゴシック"/>
                        </a:rPr>
                        <a:t>B.3.1.1</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性能・拡張性</a:t>
                      </a:r>
                      <a:endParaRPr lang="ja-JP" altLang="en-US" sz="16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リソース拡張性</a:t>
                      </a:r>
                      <a:endParaRPr lang="en-US" altLang="ja-JP" sz="1600" u="none" strike="noStrike" dirty="0">
                        <a:effectLst/>
                      </a:endParaRPr>
                    </a:p>
                  </a:txBody>
                  <a:tcPr marL="9185" marR="9185" marT="9187"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r>
                        <a:rPr lang="en-US" altLang="ja-JP" sz="1600" b="0" i="0" u="none" strike="noStrike" dirty="0">
                          <a:solidFill>
                            <a:srgbClr val="000000"/>
                          </a:solidFill>
                          <a:effectLst/>
                          <a:latin typeface="ＭＳ Ｐゴシック"/>
                        </a:rPr>
                        <a:t>CPU</a:t>
                      </a:r>
                      <a:r>
                        <a:rPr lang="ja-JP" altLang="en-US" sz="1600" b="0" i="0" u="none" strike="noStrike" dirty="0">
                          <a:solidFill>
                            <a:srgbClr val="000000"/>
                          </a:solidFill>
                          <a:effectLst/>
                          <a:latin typeface="ＭＳ Ｐゴシック"/>
                        </a:rPr>
                        <a:t>拡張性</a:t>
                      </a: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sz="1600" b="0" i="0" u="none" strike="noStrike">
                          <a:solidFill>
                            <a:srgbClr val="000000"/>
                          </a:solidFill>
                          <a:effectLst/>
                          <a:latin typeface="ＭＳ Ｐゴシック"/>
                        </a:rPr>
                        <a:t>CPU</a:t>
                      </a:r>
                      <a:r>
                        <a:rPr lang="ja-JP" altLang="en-US" sz="1600" b="0" i="0" u="none" strike="noStrike">
                          <a:solidFill>
                            <a:srgbClr val="000000"/>
                          </a:solidFill>
                          <a:effectLst/>
                          <a:latin typeface="ＭＳ Ｐゴシック"/>
                        </a:rPr>
                        <a:t>利用率</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endParaRPr lang="ja-JP" altLang="en-US" sz="1600" b="0" i="0" u="none" strike="noStrike" dirty="0">
                        <a:solidFill>
                          <a:srgbClr val="000000"/>
                        </a:solidFill>
                        <a:effectLst/>
                        <a:latin typeface="ＭＳ Ｐゴシック"/>
                      </a:endParaRP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2</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600" b="0" i="0" u="none" strike="noStrike" dirty="0">
                          <a:solidFill>
                            <a:srgbClr val="000000"/>
                          </a:solidFill>
                          <a:effectLst/>
                          <a:latin typeface="ＭＳ Ｐゴシック"/>
                        </a:rPr>
                        <a:t>20%</a:t>
                      </a:r>
                      <a:r>
                        <a:rPr lang="ja-JP" altLang="en-US" sz="1600" b="0" i="0" u="none" strike="noStrike" dirty="0">
                          <a:solidFill>
                            <a:srgbClr val="000000"/>
                          </a:solidFill>
                          <a:effectLst/>
                          <a:latin typeface="ＭＳ Ｐゴシック"/>
                        </a:rPr>
                        <a:t>以上</a:t>
                      </a:r>
                      <a:r>
                        <a:rPr lang="en-US" altLang="ja-JP" sz="1600" b="0" i="0" u="none" strike="noStrike" dirty="0">
                          <a:solidFill>
                            <a:srgbClr val="000000"/>
                          </a:solidFill>
                          <a:effectLst/>
                          <a:latin typeface="ＭＳ Ｐゴシック"/>
                        </a:rPr>
                        <a:t>50</a:t>
                      </a:r>
                      <a:r>
                        <a:rPr lang="ja-JP" altLang="en-US" sz="1600" b="0" i="0" u="none" strike="noStrike" dirty="0">
                          <a:solidFill>
                            <a:srgbClr val="000000"/>
                          </a:solidFill>
                          <a:effectLst/>
                          <a:latin typeface="ＭＳ Ｐゴシック"/>
                        </a:rPr>
                        <a:t>％未満</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顧客数や取引件数が堅調に伸びているため、</a:t>
                      </a:r>
                      <a:r>
                        <a:rPr lang="en-US" altLang="ja-JP" sz="1600" b="0" i="0" u="none" strike="noStrike">
                          <a:solidFill>
                            <a:srgbClr val="000000"/>
                          </a:solidFill>
                          <a:effectLst/>
                          <a:latin typeface="ＭＳ Ｐゴシック"/>
                        </a:rPr>
                        <a:t>CPU</a:t>
                      </a:r>
                      <a:r>
                        <a:rPr lang="ja-JP" altLang="en-US" sz="1600" b="0" i="0" u="none" strike="noStrike">
                          <a:solidFill>
                            <a:srgbClr val="000000"/>
                          </a:solidFill>
                          <a:effectLst/>
                          <a:latin typeface="ＭＳ Ｐゴシック"/>
                        </a:rPr>
                        <a:t>利用率に余裕を持たせる</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744175">
                <a:tc>
                  <a:txBody>
                    <a:bodyPr/>
                    <a:lstStyle/>
                    <a:p>
                      <a:pPr algn="ctr" fontAlgn="ctr"/>
                      <a:r>
                        <a:rPr lang="en-US" altLang="ja-JP" sz="1600" u="none" strike="noStrike">
                          <a:effectLst/>
                        </a:rPr>
                        <a:t>2</a:t>
                      </a:r>
                      <a:endParaRPr lang="en-US" altLang="ja-JP" sz="1600" b="0" i="0" u="none" strike="noStrike">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a:solidFill>
                            <a:srgbClr val="000000"/>
                          </a:solidFill>
                          <a:effectLst/>
                          <a:latin typeface="ＭＳ Ｐゴシック"/>
                        </a:rPr>
                        <a:t>B.3.1.2</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en-US" altLang="zh-TW" sz="1600" b="0" i="0" u="none" strike="noStrike" dirty="0">
                          <a:solidFill>
                            <a:srgbClr val="000000"/>
                          </a:solidFill>
                          <a:effectLst/>
                          <a:latin typeface="ＭＳ Ｐゴシック"/>
                        </a:rPr>
                        <a:t>CPU</a:t>
                      </a:r>
                      <a:r>
                        <a:rPr lang="ja-JP" altLang="en-US" sz="1600" b="0" i="0" u="none" strike="noStrike" dirty="0">
                          <a:solidFill>
                            <a:srgbClr val="000000"/>
                          </a:solidFill>
                          <a:effectLst/>
                          <a:latin typeface="ＭＳ Ｐゴシック"/>
                        </a:rPr>
                        <a:t>拡張性</a:t>
                      </a:r>
                      <a:endParaRPr lang="zh-TW" altLang="en-US" sz="1600" b="0" i="0" u="none" strike="noStrike" dirty="0">
                        <a:solidFill>
                          <a:srgbClr val="000000"/>
                        </a:solidFill>
                        <a:effectLst/>
                        <a:latin typeface="ＭＳ Ｐゴシック"/>
                      </a:endParaRP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endParaRPr lang="ja-JP" altLang="en-US" sz="1600" b="0" i="0" u="none" strike="noStrike" dirty="0">
                        <a:solidFill>
                          <a:srgbClr val="000000"/>
                        </a:solidFill>
                        <a:effectLst/>
                        <a:latin typeface="ＭＳ Ｐゴシック"/>
                      </a:endParaRP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600" b="0" i="0" u="none" strike="noStrike" dirty="0">
                          <a:solidFill>
                            <a:srgbClr val="000000"/>
                          </a:solidFill>
                          <a:effectLst/>
                          <a:latin typeface="ＭＳ Ｐゴシック"/>
                        </a:rPr>
                        <a:t>1.5</a:t>
                      </a:r>
                      <a:r>
                        <a:rPr lang="ja-JP" altLang="en-US" sz="1600" b="0" i="0" u="none" strike="noStrike" dirty="0">
                          <a:solidFill>
                            <a:srgbClr val="000000"/>
                          </a:solidFill>
                          <a:effectLst/>
                          <a:latin typeface="ＭＳ Ｐゴシック"/>
                        </a:rPr>
                        <a:t>倍の拡張が可能</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２～</a:t>
                      </a:r>
                      <a:r>
                        <a:rPr lang="en-US" altLang="ja-JP" sz="1600" b="0" i="0" u="none" strike="noStrike">
                          <a:solidFill>
                            <a:srgbClr val="000000"/>
                          </a:solidFill>
                          <a:effectLst/>
                          <a:latin typeface="ＭＳ Ｐゴシック"/>
                        </a:rPr>
                        <a:t>3</a:t>
                      </a:r>
                      <a:r>
                        <a:rPr lang="ja-JP" altLang="en-US" sz="1600" b="0" i="0" u="none" strike="noStrike">
                          <a:solidFill>
                            <a:srgbClr val="000000"/>
                          </a:solidFill>
                          <a:effectLst/>
                          <a:latin typeface="ＭＳ Ｐゴシック"/>
                        </a:rPr>
                        <a:t>年後のシステム拡張に備える</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44175">
                <a:tc>
                  <a:txBody>
                    <a:bodyPr/>
                    <a:lstStyle/>
                    <a:p>
                      <a:pPr algn="ctr" fontAlgn="ctr"/>
                      <a:r>
                        <a:rPr lang="en-US" altLang="ja-JP" sz="1600" u="none" strike="noStrike">
                          <a:effectLst/>
                        </a:rPr>
                        <a:t>3</a:t>
                      </a:r>
                      <a:endParaRPr lang="en-US" altLang="ja-JP" sz="1600" b="0" i="0" u="none" strike="noStrike">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a:solidFill>
                            <a:srgbClr val="000000"/>
                          </a:solidFill>
                          <a:effectLst/>
                          <a:latin typeface="ＭＳ Ｐゴシック"/>
                        </a:rPr>
                        <a:t>B.3.2.1</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rowSpan="2">
                  <a:txBody>
                    <a:bodyPr/>
                    <a:lstStyle/>
                    <a:p>
                      <a:pPr algn="l" fontAlgn="ctr"/>
                      <a:r>
                        <a:rPr lang="ja-JP" altLang="en-US" sz="1600" b="0" i="0" u="none" strike="noStrike" dirty="0">
                          <a:solidFill>
                            <a:srgbClr val="000000"/>
                          </a:solidFill>
                          <a:effectLst/>
                          <a:latin typeface="ＭＳ Ｐゴシック"/>
                        </a:rPr>
                        <a:t>メモリ拡張性</a:t>
                      </a:r>
                      <a:endParaRPr lang="ja-JP" altLang="en-US" sz="1100" b="0" i="0" u="none" strike="noStrike" dirty="0">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メモリ利用率</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endParaRPr lang="ja-JP" altLang="en-US" sz="1600" b="0" i="0" u="none" strike="noStrike" dirty="0">
                        <a:solidFill>
                          <a:srgbClr val="000000"/>
                        </a:solidFill>
                        <a:effectLst/>
                        <a:latin typeface="ＭＳ Ｐゴシック"/>
                      </a:endParaRP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2</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600" b="0" i="0" u="none" strike="noStrike" dirty="0">
                          <a:solidFill>
                            <a:srgbClr val="000000"/>
                          </a:solidFill>
                          <a:effectLst/>
                          <a:latin typeface="ＭＳ Ｐゴシック"/>
                        </a:rPr>
                        <a:t>20%</a:t>
                      </a:r>
                      <a:r>
                        <a:rPr lang="ja-JP" altLang="en-US" sz="1600" b="0" i="0" u="none" strike="noStrike" dirty="0">
                          <a:solidFill>
                            <a:srgbClr val="000000"/>
                          </a:solidFill>
                          <a:effectLst/>
                          <a:latin typeface="ＭＳ Ｐゴシック"/>
                        </a:rPr>
                        <a:t>以上</a:t>
                      </a:r>
                      <a:r>
                        <a:rPr lang="en-US" altLang="ja-JP" sz="1600" b="0" i="0" u="none" strike="noStrike" dirty="0">
                          <a:solidFill>
                            <a:srgbClr val="000000"/>
                          </a:solidFill>
                          <a:effectLst/>
                          <a:latin typeface="ＭＳ Ｐゴシック"/>
                        </a:rPr>
                        <a:t>50</a:t>
                      </a:r>
                      <a:r>
                        <a:rPr lang="ja-JP" altLang="en-US" sz="1600" b="0" i="0" u="none" strike="noStrike" dirty="0">
                          <a:solidFill>
                            <a:srgbClr val="000000"/>
                          </a:solidFill>
                          <a:effectLst/>
                          <a:latin typeface="ＭＳ Ｐゴシック"/>
                        </a:rPr>
                        <a:t>％未満</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顧客数や取引件数が堅調に伸びているため、メモリ利用率に余裕を持たせる</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44175">
                <a:tc>
                  <a:txBody>
                    <a:bodyPr/>
                    <a:lstStyle/>
                    <a:p>
                      <a:pPr algn="ctr" fontAlgn="ctr"/>
                      <a:r>
                        <a:rPr lang="en-US" altLang="ja-JP" sz="1600" u="none" strike="noStrike">
                          <a:effectLst/>
                        </a:rPr>
                        <a:t>4</a:t>
                      </a:r>
                      <a:endParaRPr lang="en-US" altLang="ja-JP" sz="1600" b="0" i="0" u="none" strike="noStrike">
                        <a:solidFill>
                          <a:srgbClr val="000000"/>
                        </a:solidFill>
                        <a:effectLst/>
                        <a:latin typeface="ＭＳ Ｐゴシック"/>
                      </a:endParaRPr>
                    </a:p>
                  </a:txBody>
                  <a:tcPr marL="9185" marR="9185"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B.3.2.2</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ja-JP" altLang="en-US" sz="1600" b="0" i="0" u="none" strike="noStrike" dirty="0">
                          <a:solidFill>
                            <a:srgbClr val="000000"/>
                          </a:solidFill>
                          <a:effectLst/>
                          <a:latin typeface="ＭＳ Ｐゴシック"/>
                        </a:rPr>
                        <a:t>メモリ拡張性</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endParaRPr lang="ja-JP" altLang="en-US" sz="1600" b="0" i="0" u="none" strike="noStrike" dirty="0">
                        <a:solidFill>
                          <a:srgbClr val="000000"/>
                        </a:solidFill>
                        <a:effectLst/>
                        <a:latin typeface="ＭＳ Ｐゴシック"/>
                      </a:endParaRP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1</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600" b="0" i="0" u="none" strike="noStrike" dirty="0">
                          <a:solidFill>
                            <a:srgbClr val="000000"/>
                          </a:solidFill>
                          <a:effectLst/>
                          <a:latin typeface="ＭＳ Ｐゴシック"/>
                        </a:rPr>
                        <a:t>1.5</a:t>
                      </a:r>
                      <a:r>
                        <a:rPr lang="ja-JP" altLang="en-US" sz="1600" b="0" i="0" u="none" strike="noStrike" dirty="0">
                          <a:solidFill>
                            <a:srgbClr val="000000"/>
                          </a:solidFill>
                          <a:effectLst/>
                          <a:latin typeface="ＭＳ Ｐゴシック"/>
                        </a:rPr>
                        <a:t>倍の拡張が可能</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２～</a:t>
                      </a:r>
                      <a:r>
                        <a:rPr lang="en-US" altLang="ja-JP" sz="1600" b="0" i="0" u="none" strike="noStrike">
                          <a:solidFill>
                            <a:srgbClr val="000000"/>
                          </a:solidFill>
                          <a:effectLst/>
                          <a:latin typeface="ＭＳ Ｐゴシック"/>
                        </a:rPr>
                        <a:t>3</a:t>
                      </a:r>
                      <a:r>
                        <a:rPr lang="ja-JP" altLang="en-US" sz="1600" b="0" i="0" u="none" strike="noStrike">
                          <a:solidFill>
                            <a:srgbClr val="000000"/>
                          </a:solidFill>
                          <a:effectLst/>
                          <a:latin typeface="ＭＳ Ｐゴシック"/>
                        </a:rPr>
                        <a:t>年後のシステム拡張に備える</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a:t>
                      </a:r>
                    </a:p>
                  </a:txBody>
                  <a:tcPr marL="9525" marR="9525"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8" name="Text Box 25">
            <a:extLst>
              <a:ext uri="{FF2B5EF4-FFF2-40B4-BE49-F238E27FC236}">
                <a16:creationId xmlns:a16="http://schemas.microsoft.com/office/drawing/2014/main" id="{F622C594-A334-4504-B2A9-63EF699D9A48}"/>
              </a:ext>
            </a:extLst>
          </p:cNvPr>
          <p:cNvSpPr txBox="1">
            <a:spLocks noChangeArrowheads="1"/>
          </p:cNvSpPr>
          <p:nvPr/>
        </p:nvSpPr>
        <p:spPr bwMode="auto">
          <a:xfrm>
            <a:off x="314974"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演習３：主要非機能要求項目のレベル決定</a:t>
            </a:r>
            <a:endParaRPr lang="en-US" altLang="ja-JP" sz="2400" kern="0" dirty="0">
              <a:ea typeface="HGP創英角ｺﾞｼｯｸUB" pitchFamily="50" charset="-128"/>
            </a:endParaRPr>
          </a:p>
        </p:txBody>
      </p:sp>
      <p:sp>
        <p:nvSpPr>
          <p:cNvPr id="1331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1600"/>
              <a:t>対象システム：受発注システム</a:t>
            </a:r>
            <a:endParaRPr lang="en-US" altLang="ja-JP" sz="1600"/>
          </a:p>
          <a:p>
            <a:r>
              <a:rPr lang="ja-JP" altLang="en-US" sz="1600"/>
              <a:t>モデルシステムのグレード：社会的影響が限定されるシステム</a:t>
            </a:r>
            <a:endParaRPr lang="en-US" altLang="ja-JP" sz="1600"/>
          </a:p>
        </p:txBody>
      </p:sp>
      <p:graphicFrame>
        <p:nvGraphicFramePr>
          <p:cNvPr id="6" name="表 5"/>
          <p:cNvGraphicFramePr>
            <a:graphicFrameLocks noGrp="1"/>
          </p:cNvGraphicFramePr>
          <p:nvPr/>
        </p:nvGraphicFramePr>
        <p:xfrm>
          <a:off x="387350" y="1603375"/>
          <a:ext cx="8464549" cy="3967164"/>
        </p:xfrm>
        <a:graphic>
          <a:graphicData uri="http://schemas.openxmlformats.org/drawingml/2006/table">
            <a:tbl>
              <a:tblPr>
                <a:tableStyleId>{22838BEF-8BB2-4498-84A7-C5851F593DF1}</a:tableStyleId>
              </a:tblPr>
              <a:tblGrid>
                <a:gridCol w="265984">
                  <a:extLst>
                    <a:ext uri="{9D8B030D-6E8A-4147-A177-3AD203B41FA5}">
                      <a16:colId xmlns:a16="http://schemas.microsoft.com/office/drawing/2014/main" val="20000"/>
                    </a:ext>
                  </a:extLst>
                </a:gridCol>
                <a:gridCol w="769520">
                  <a:extLst>
                    <a:ext uri="{9D8B030D-6E8A-4147-A177-3AD203B41FA5}">
                      <a16:colId xmlns:a16="http://schemas.microsoft.com/office/drawing/2014/main" val="20001"/>
                    </a:ext>
                  </a:extLst>
                </a:gridCol>
                <a:gridCol w="357835">
                  <a:extLst>
                    <a:ext uri="{9D8B030D-6E8A-4147-A177-3AD203B41FA5}">
                      <a16:colId xmlns:a16="http://schemas.microsoft.com/office/drawing/2014/main" val="20002"/>
                    </a:ext>
                  </a:extLst>
                </a:gridCol>
                <a:gridCol w="357835">
                  <a:extLst>
                    <a:ext uri="{9D8B030D-6E8A-4147-A177-3AD203B41FA5}">
                      <a16:colId xmlns:a16="http://schemas.microsoft.com/office/drawing/2014/main" val="20003"/>
                    </a:ext>
                  </a:extLst>
                </a:gridCol>
                <a:gridCol w="357835">
                  <a:extLst>
                    <a:ext uri="{9D8B030D-6E8A-4147-A177-3AD203B41FA5}">
                      <a16:colId xmlns:a16="http://schemas.microsoft.com/office/drawing/2014/main" val="20004"/>
                    </a:ext>
                  </a:extLst>
                </a:gridCol>
                <a:gridCol w="1349009">
                  <a:extLst>
                    <a:ext uri="{9D8B030D-6E8A-4147-A177-3AD203B41FA5}">
                      <a16:colId xmlns:a16="http://schemas.microsoft.com/office/drawing/2014/main" val="20005"/>
                    </a:ext>
                  </a:extLst>
                </a:gridCol>
                <a:gridCol w="503503">
                  <a:extLst>
                    <a:ext uri="{9D8B030D-6E8A-4147-A177-3AD203B41FA5}">
                      <a16:colId xmlns:a16="http://schemas.microsoft.com/office/drawing/2014/main" val="20006"/>
                    </a:ext>
                  </a:extLst>
                </a:gridCol>
                <a:gridCol w="342002">
                  <a:extLst>
                    <a:ext uri="{9D8B030D-6E8A-4147-A177-3AD203B41FA5}">
                      <a16:colId xmlns:a16="http://schemas.microsoft.com/office/drawing/2014/main" val="20007"/>
                    </a:ext>
                  </a:extLst>
                </a:gridCol>
                <a:gridCol w="1919012">
                  <a:extLst>
                    <a:ext uri="{9D8B030D-6E8A-4147-A177-3AD203B41FA5}">
                      <a16:colId xmlns:a16="http://schemas.microsoft.com/office/drawing/2014/main" val="20008"/>
                    </a:ext>
                  </a:extLst>
                </a:gridCol>
                <a:gridCol w="2242014">
                  <a:extLst>
                    <a:ext uri="{9D8B030D-6E8A-4147-A177-3AD203B41FA5}">
                      <a16:colId xmlns:a16="http://schemas.microsoft.com/office/drawing/2014/main" val="20009"/>
                    </a:ext>
                  </a:extLst>
                </a:gridCol>
              </a:tblGrid>
              <a:tr h="740846">
                <a:tc>
                  <a:txBody>
                    <a:bodyPr/>
                    <a:lstStyle/>
                    <a:p>
                      <a:pPr algn="ctr" fontAlgn="ctr"/>
                      <a:r>
                        <a:rPr lang="en-US" sz="1600" u="none" strike="noStrike" dirty="0">
                          <a:effectLst/>
                        </a:rPr>
                        <a:t>No</a:t>
                      </a:r>
                      <a:endParaRPr 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項番</a:t>
                      </a:r>
                      <a:endParaRPr lang="ja-JP" alt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大項目</a:t>
                      </a:r>
                      <a:endParaRPr lang="ja-JP" alt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中項目</a:t>
                      </a:r>
                      <a:endParaRPr lang="ja-JP" alt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小項目</a:t>
                      </a:r>
                      <a:endParaRPr lang="ja-JP" altLang="en-US" sz="1600" b="0" i="0" u="none" strike="noStrike">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メトリクス</a:t>
                      </a:r>
                      <a:endParaRPr lang="ja-JP" altLang="en-US" sz="1600" b="0" i="0" u="none" strike="noStrike">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重要項目</a:t>
                      </a:r>
                      <a:endParaRPr lang="ja-JP" alt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ja-JP" altLang="en-US" sz="1600" u="none" strike="noStrike" dirty="0">
                          <a:effectLst/>
                        </a:rPr>
                        <a:t>設定レベル</a:t>
                      </a:r>
                      <a:br>
                        <a:rPr lang="ja-JP" altLang="en-US" sz="1600" u="none" strike="noStrike" dirty="0">
                          <a:effectLst/>
                        </a:rPr>
                      </a:br>
                      <a:r>
                        <a:rPr lang="ja-JP" altLang="en-US" sz="1600" u="none" strike="noStrike" dirty="0">
                          <a:effectLst/>
                        </a:rPr>
                        <a:t>（非機能要求項目の</a:t>
                      </a:r>
                      <a:br>
                        <a:rPr lang="ja-JP" altLang="en-US" sz="1600" u="none" strike="noStrike" dirty="0">
                          <a:effectLst/>
                        </a:rPr>
                      </a:br>
                      <a:r>
                        <a:rPr lang="ja-JP" altLang="en-US" sz="1600" u="none" strike="noStrike" dirty="0">
                          <a:effectLst/>
                        </a:rPr>
                        <a:t>レベル）</a:t>
                      </a:r>
                      <a:endParaRPr lang="ja-JP" alt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fontAlgn="ctr"/>
                      <a:r>
                        <a:rPr lang="ja-JP" altLang="en-US" sz="1600" u="none" strike="noStrike" dirty="0">
                          <a:effectLst/>
                        </a:rPr>
                        <a:t>理由</a:t>
                      </a:r>
                      <a:endParaRPr lang="ja-JP" altLang="en-US"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762506">
                <a:tc>
                  <a:txBody>
                    <a:bodyPr/>
                    <a:lstStyle/>
                    <a:p>
                      <a:pPr algn="ctr" fontAlgn="ctr"/>
                      <a:r>
                        <a:rPr lang="en-US" altLang="ja-JP" sz="1600" u="none" strike="noStrike" dirty="0">
                          <a:effectLst/>
                        </a:rPr>
                        <a:t>1</a:t>
                      </a:r>
                      <a:endParaRPr lang="en-US" altLang="ja-JP" sz="1600" b="0" i="0" u="none" strike="noStrike" dirty="0">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A.1.1.1</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可用性</a:t>
                      </a:r>
                      <a:endParaRPr lang="ja-JP" altLang="en-US" sz="1600" b="0" i="0" u="none" strike="noStrike" dirty="0">
                        <a:solidFill>
                          <a:srgbClr val="000000"/>
                        </a:solidFill>
                        <a:effectLst/>
                        <a:latin typeface="ＭＳ Ｐゴシック"/>
                      </a:endParaRPr>
                    </a:p>
                  </a:txBody>
                  <a:tcPr marL="9186" marR="9186" marT="9187"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4">
                  <a:txBody>
                    <a:bodyPr/>
                    <a:lstStyle/>
                    <a:p>
                      <a:pPr algn="ctr" fontAlgn="ctr"/>
                      <a:r>
                        <a:rPr lang="ja-JP" altLang="en-US" sz="1600" u="none" strike="noStrike" dirty="0">
                          <a:effectLst/>
                        </a:rPr>
                        <a:t>継続性</a:t>
                      </a:r>
                      <a:endParaRPr lang="ja-JP" altLang="en-US" sz="1600" b="0" i="0" u="none" strike="noStrike" dirty="0">
                        <a:solidFill>
                          <a:srgbClr val="000000"/>
                        </a:solidFill>
                        <a:effectLst/>
                        <a:latin typeface="ＭＳ Ｐゴシック"/>
                      </a:endParaRPr>
                    </a:p>
                  </a:txBody>
                  <a:tcPr marL="9186" marR="9186" marT="9187"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r>
                        <a:rPr lang="ja-JP" altLang="en-US" sz="1600" b="0" i="0" u="none" strike="noStrike" dirty="0">
                          <a:solidFill>
                            <a:srgbClr val="000000"/>
                          </a:solidFill>
                          <a:effectLst/>
                          <a:latin typeface="ＭＳ Ｐゴシック"/>
                        </a:rPr>
                        <a:t>運用スケジュール</a:t>
                      </a:r>
                    </a:p>
                  </a:txBody>
                  <a:tcPr marL="9186" marR="9186" marT="9187"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TW" altLang="en-US" sz="1600" b="0" i="0" u="none" strike="noStrike">
                          <a:solidFill>
                            <a:srgbClr val="000000"/>
                          </a:solidFill>
                          <a:effectLst/>
                          <a:latin typeface="ＭＳ Ｐゴシック"/>
                        </a:rPr>
                        <a:t>運用時間（通常）</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2</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夜間のみ停止（</a:t>
                      </a:r>
                      <a:r>
                        <a:rPr lang="en-US" altLang="ja-JP" sz="1600" b="0" i="0" u="none" strike="noStrike">
                          <a:solidFill>
                            <a:srgbClr val="000000"/>
                          </a:solidFill>
                          <a:effectLst/>
                          <a:latin typeface="ＭＳ Ｐゴシック"/>
                        </a:rPr>
                        <a:t>7</a:t>
                      </a:r>
                      <a:r>
                        <a:rPr lang="ja-JP" altLang="en-US" sz="1600" b="0" i="0" u="none" strike="noStrike">
                          <a:solidFill>
                            <a:srgbClr val="000000"/>
                          </a:solidFill>
                          <a:effectLst/>
                          <a:latin typeface="ＭＳ Ｐゴシック"/>
                        </a:rPr>
                        <a:t>時～</a:t>
                      </a:r>
                      <a:r>
                        <a:rPr lang="en-US" altLang="ja-JP" sz="1600" b="0" i="0" u="none" strike="noStrike">
                          <a:solidFill>
                            <a:srgbClr val="000000"/>
                          </a:solidFill>
                          <a:effectLst/>
                          <a:latin typeface="ＭＳ Ｐゴシック"/>
                        </a:rPr>
                        <a:t>20</a:t>
                      </a:r>
                      <a:r>
                        <a:rPr lang="ja-JP" altLang="en-US" sz="1600" b="0" i="0" u="none" strike="noStrike">
                          <a:solidFill>
                            <a:srgbClr val="000000"/>
                          </a:solidFill>
                          <a:effectLst/>
                          <a:latin typeface="ＭＳ Ｐゴシック"/>
                        </a:rPr>
                        <a:t>時）</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システム利用時間より</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975546">
                <a:tc>
                  <a:txBody>
                    <a:bodyPr/>
                    <a:lstStyle/>
                    <a:p>
                      <a:pPr algn="ctr" fontAlgn="ctr"/>
                      <a:r>
                        <a:rPr lang="en-US" altLang="ja-JP" sz="1600" u="none" strike="noStrike">
                          <a:effectLst/>
                        </a:rPr>
                        <a:t>2</a:t>
                      </a:r>
                      <a:endParaRPr lang="en-US" altLang="ja-JP" sz="1600" b="0" i="0" u="none" strike="noStrike">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A.1.1.2</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zh-TW" altLang="en-US" sz="1600" b="0" i="0" u="none" strike="noStrike">
                          <a:solidFill>
                            <a:srgbClr val="000000"/>
                          </a:solidFill>
                          <a:effectLst/>
                          <a:latin typeface="ＭＳ Ｐゴシック"/>
                        </a:rPr>
                        <a:t>運用時間（特定日）</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2</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夜間のみ停止（</a:t>
                      </a:r>
                      <a:r>
                        <a:rPr lang="en-US" altLang="ja-JP" sz="1600" b="0" i="0" u="none" strike="noStrike">
                          <a:solidFill>
                            <a:srgbClr val="000000"/>
                          </a:solidFill>
                          <a:effectLst/>
                          <a:latin typeface="ＭＳ Ｐゴシック"/>
                        </a:rPr>
                        <a:t>7</a:t>
                      </a:r>
                      <a:r>
                        <a:rPr lang="ja-JP" altLang="en-US" sz="1600" b="0" i="0" u="none" strike="noStrike">
                          <a:solidFill>
                            <a:srgbClr val="000000"/>
                          </a:solidFill>
                          <a:effectLst/>
                          <a:latin typeface="ＭＳ Ｐゴシック"/>
                        </a:rPr>
                        <a:t>時～</a:t>
                      </a:r>
                      <a:r>
                        <a:rPr lang="en-US" altLang="ja-JP" sz="1600" b="0" i="0" u="none" strike="noStrike">
                          <a:solidFill>
                            <a:srgbClr val="000000"/>
                          </a:solidFill>
                          <a:effectLst/>
                          <a:latin typeface="ＭＳ Ｐゴシック"/>
                        </a:rPr>
                        <a:t>20</a:t>
                      </a:r>
                      <a:r>
                        <a:rPr lang="ja-JP" altLang="en-US" sz="1600" b="0" i="0" u="none" strike="noStrike">
                          <a:solidFill>
                            <a:srgbClr val="000000"/>
                          </a:solidFill>
                          <a:effectLst/>
                          <a:latin typeface="ＭＳ Ｐゴシック"/>
                        </a:rPr>
                        <a:t>時）</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システム利用時間より</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744133">
                <a:tc>
                  <a:txBody>
                    <a:bodyPr/>
                    <a:lstStyle/>
                    <a:p>
                      <a:pPr algn="ctr" fontAlgn="ctr"/>
                      <a:r>
                        <a:rPr lang="en-US" altLang="ja-JP" sz="1600" u="none" strike="noStrike">
                          <a:effectLst/>
                        </a:rPr>
                        <a:t>3</a:t>
                      </a:r>
                      <a:endParaRPr lang="en-US" altLang="ja-JP" sz="1600" b="0" i="0" u="none" strike="noStrike">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A.1.2.1</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rowSpan="2">
                  <a:txBody>
                    <a:bodyPr/>
                    <a:lstStyle/>
                    <a:p>
                      <a:pPr algn="ctr" fontAlgn="ctr"/>
                      <a:r>
                        <a:rPr lang="ja-JP" altLang="en-US" sz="1600" b="0" i="0" u="none" strike="noStrike" dirty="0">
                          <a:solidFill>
                            <a:srgbClr val="000000"/>
                          </a:solidFill>
                          <a:effectLst/>
                          <a:latin typeface="ＭＳ Ｐゴシック"/>
                        </a:rPr>
                        <a:t>業務継続性</a:t>
                      </a:r>
                    </a:p>
                  </a:txBody>
                  <a:tcPr marL="9186" marR="9186" marT="9187" marB="0" vert="eaVert"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TW" altLang="en-US" sz="1600" b="0" i="0" u="none" strike="noStrike" dirty="0">
                          <a:solidFill>
                            <a:srgbClr val="000000"/>
                          </a:solidFill>
                          <a:effectLst/>
                          <a:latin typeface="ＭＳ Ｐゴシック"/>
                        </a:rPr>
                        <a:t>対象業務範囲</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4</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外部向けオンライン系業務</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システム利用者が社外の企業</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744133">
                <a:tc>
                  <a:txBody>
                    <a:bodyPr/>
                    <a:lstStyle/>
                    <a:p>
                      <a:pPr algn="ctr" fontAlgn="ctr"/>
                      <a:r>
                        <a:rPr lang="en-US" altLang="ja-JP" sz="1600" u="none" strike="noStrike">
                          <a:effectLst/>
                        </a:rPr>
                        <a:t>4</a:t>
                      </a:r>
                      <a:endParaRPr lang="en-US" altLang="ja-JP" sz="1600" b="0" i="0" u="none" strike="noStrike">
                        <a:solidFill>
                          <a:srgbClr val="000000"/>
                        </a:solidFill>
                        <a:effectLst/>
                        <a:latin typeface="ＭＳ Ｐゴシック"/>
                      </a:endParaRPr>
                    </a:p>
                  </a:txBody>
                  <a:tcPr marL="9186" marR="9186"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A.1.2.2</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vMerge="1">
                  <a:txBody>
                    <a:bodyPr/>
                    <a:lstStyle/>
                    <a:p>
                      <a:pPr algn="l" fontAlgn="ctr"/>
                      <a:endParaRPr lang="ja-JP" altLang="en-US" sz="1100" b="0" i="0" u="none" strike="noStrike" dirty="0">
                        <a:solidFill>
                          <a:srgbClr val="000000"/>
                        </a:solidFill>
                        <a:effectLst/>
                        <a:latin typeface="ＭＳ Ｐゴシック"/>
                      </a:endParaRPr>
                    </a:p>
                  </a:txBody>
                  <a:tcPr marL="9185" marR="9185" marT="9185" marB="0" anchor="ctr"/>
                </a:tc>
                <a:tc>
                  <a:txBody>
                    <a:bodyPr/>
                    <a:lstStyle/>
                    <a:p>
                      <a:pPr algn="l" fontAlgn="ctr"/>
                      <a:r>
                        <a:rPr lang="ja-JP" altLang="en-US" sz="1600" b="0" i="0" u="none" strike="noStrike">
                          <a:solidFill>
                            <a:srgbClr val="000000"/>
                          </a:solidFill>
                          <a:effectLst/>
                          <a:latin typeface="ＭＳ Ｐゴシック"/>
                        </a:rPr>
                        <a:t>サービス切替時間</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2</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600" b="0" i="0" u="none" strike="noStrike">
                          <a:solidFill>
                            <a:srgbClr val="000000"/>
                          </a:solidFill>
                          <a:effectLst/>
                          <a:latin typeface="ＭＳ Ｐゴシック"/>
                        </a:rPr>
                        <a:t>2</a:t>
                      </a:r>
                      <a:r>
                        <a:rPr lang="ja-JP" altLang="en-US" sz="1600" b="0" i="0" u="none" strike="noStrike">
                          <a:solidFill>
                            <a:srgbClr val="000000"/>
                          </a:solidFill>
                          <a:effectLst/>
                          <a:latin typeface="ＭＳ Ｐゴシック"/>
                        </a:rPr>
                        <a:t>時間未満</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サービス切り替え時間を</a:t>
                      </a:r>
                      <a:r>
                        <a:rPr lang="en-US" altLang="ja-JP" sz="1600" b="0" i="0" u="none" strike="noStrike" dirty="0">
                          <a:solidFill>
                            <a:srgbClr val="000000"/>
                          </a:solidFill>
                          <a:effectLst/>
                          <a:latin typeface="ＭＳ Ｐゴシック"/>
                        </a:rPr>
                        <a:t>2</a:t>
                      </a:r>
                      <a:r>
                        <a:rPr lang="ja-JP" altLang="en-US" sz="1600" b="0" i="0" u="none" strike="noStrike" dirty="0">
                          <a:solidFill>
                            <a:srgbClr val="000000"/>
                          </a:solidFill>
                          <a:effectLst/>
                          <a:latin typeface="ＭＳ Ｐゴシック"/>
                        </a:rPr>
                        <a:t>時間以内と想定</a:t>
                      </a:r>
                    </a:p>
                  </a:txBody>
                  <a:tcPr marL="9526" marR="9526"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8" name="Text Box 25">
            <a:extLst>
              <a:ext uri="{FF2B5EF4-FFF2-40B4-BE49-F238E27FC236}">
                <a16:creationId xmlns:a16="http://schemas.microsoft.com/office/drawing/2014/main" id="{87F67557-BB8A-4491-A992-67F36CBDFFD9}"/>
              </a:ext>
            </a:extLst>
          </p:cNvPr>
          <p:cNvSpPr txBox="1">
            <a:spLocks noChangeArrowheads="1"/>
          </p:cNvSpPr>
          <p:nvPr/>
        </p:nvSpPr>
        <p:spPr bwMode="auto">
          <a:xfrm>
            <a:off x="314974"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演習４：既存システムの非機能要求の見直し</a:t>
            </a:r>
            <a:endParaRPr lang="en-US" altLang="ja-JP" sz="2400" kern="0" dirty="0">
              <a:ea typeface="HGP創英角ｺﾞｼｯｸUB" pitchFamily="50" charset="-128"/>
            </a:endParaRPr>
          </a:p>
        </p:txBody>
      </p:sp>
      <p:sp>
        <p:nvSpPr>
          <p:cNvPr id="1536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1600"/>
              <a:t>対象システム：受発注システム</a:t>
            </a:r>
            <a:endParaRPr lang="en-US" altLang="ja-JP" sz="1600"/>
          </a:p>
          <a:p>
            <a:r>
              <a:rPr lang="ja-JP" altLang="en-US" sz="1600"/>
              <a:t>モデルシステムのグレード：社会的影響が限定されるシステム</a:t>
            </a:r>
            <a:endParaRPr lang="en-US" altLang="ja-JP" sz="1600"/>
          </a:p>
        </p:txBody>
      </p:sp>
      <p:graphicFrame>
        <p:nvGraphicFramePr>
          <p:cNvPr id="6" name="表 5"/>
          <p:cNvGraphicFramePr>
            <a:graphicFrameLocks noGrp="1"/>
          </p:cNvGraphicFramePr>
          <p:nvPr/>
        </p:nvGraphicFramePr>
        <p:xfrm>
          <a:off x="244475" y="1531938"/>
          <a:ext cx="8777289" cy="5095981"/>
        </p:xfrm>
        <a:graphic>
          <a:graphicData uri="http://schemas.openxmlformats.org/drawingml/2006/table">
            <a:tbl>
              <a:tblPr>
                <a:tableStyleId>{22838BEF-8BB2-4498-84A7-C5851F593DF1}</a:tableStyleId>
              </a:tblPr>
              <a:tblGrid>
                <a:gridCol w="262832">
                  <a:extLst>
                    <a:ext uri="{9D8B030D-6E8A-4147-A177-3AD203B41FA5}">
                      <a16:colId xmlns:a16="http://schemas.microsoft.com/office/drawing/2014/main" val="20000"/>
                    </a:ext>
                  </a:extLst>
                </a:gridCol>
                <a:gridCol w="469396">
                  <a:extLst>
                    <a:ext uri="{9D8B030D-6E8A-4147-A177-3AD203B41FA5}">
                      <a16:colId xmlns:a16="http://schemas.microsoft.com/office/drawing/2014/main" val="20001"/>
                    </a:ext>
                  </a:extLst>
                </a:gridCol>
                <a:gridCol w="647736">
                  <a:extLst>
                    <a:ext uri="{9D8B030D-6E8A-4147-A177-3AD203B41FA5}">
                      <a16:colId xmlns:a16="http://schemas.microsoft.com/office/drawing/2014/main" val="20002"/>
                    </a:ext>
                  </a:extLst>
                </a:gridCol>
                <a:gridCol w="657123">
                  <a:extLst>
                    <a:ext uri="{9D8B030D-6E8A-4147-A177-3AD203B41FA5}">
                      <a16:colId xmlns:a16="http://schemas.microsoft.com/office/drawing/2014/main" val="20003"/>
                    </a:ext>
                  </a:extLst>
                </a:gridCol>
                <a:gridCol w="675898">
                  <a:extLst>
                    <a:ext uri="{9D8B030D-6E8A-4147-A177-3AD203B41FA5}">
                      <a16:colId xmlns:a16="http://schemas.microsoft.com/office/drawing/2014/main" val="20004"/>
                    </a:ext>
                  </a:extLst>
                </a:gridCol>
                <a:gridCol w="1079559">
                  <a:extLst>
                    <a:ext uri="{9D8B030D-6E8A-4147-A177-3AD203B41FA5}">
                      <a16:colId xmlns:a16="http://schemas.microsoft.com/office/drawing/2014/main" val="20005"/>
                    </a:ext>
                  </a:extLst>
                </a:gridCol>
                <a:gridCol w="450600">
                  <a:extLst>
                    <a:ext uri="{9D8B030D-6E8A-4147-A177-3AD203B41FA5}">
                      <a16:colId xmlns:a16="http://schemas.microsoft.com/office/drawing/2014/main" val="20006"/>
                    </a:ext>
                  </a:extLst>
                </a:gridCol>
                <a:gridCol w="300399">
                  <a:extLst>
                    <a:ext uri="{9D8B030D-6E8A-4147-A177-3AD203B41FA5}">
                      <a16:colId xmlns:a16="http://schemas.microsoft.com/office/drawing/2014/main" val="20007"/>
                    </a:ext>
                  </a:extLst>
                </a:gridCol>
                <a:gridCol w="1411248">
                  <a:extLst>
                    <a:ext uri="{9D8B030D-6E8A-4147-A177-3AD203B41FA5}">
                      <a16:colId xmlns:a16="http://schemas.microsoft.com/office/drawing/2014/main" val="20008"/>
                    </a:ext>
                  </a:extLst>
                </a:gridCol>
                <a:gridCol w="316048">
                  <a:extLst>
                    <a:ext uri="{9D8B030D-6E8A-4147-A177-3AD203B41FA5}">
                      <a16:colId xmlns:a16="http://schemas.microsoft.com/office/drawing/2014/main" val="20009"/>
                    </a:ext>
                  </a:extLst>
                </a:gridCol>
                <a:gridCol w="1253225">
                  <a:extLst>
                    <a:ext uri="{9D8B030D-6E8A-4147-A177-3AD203B41FA5}">
                      <a16:colId xmlns:a16="http://schemas.microsoft.com/office/drawing/2014/main" val="20010"/>
                    </a:ext>
                  </a:extLst>
                </a:gridCol>
                <a:gridCol w="1253225">
                  <a:extLst>
                    <a:ext uri="{9D8B030D-6E8A-4147-A177-3AD203B41FA5}">
                      <a16:colId xmlns:a16="http://schemas.microsoft.com/office/drawing/2014/main" val="20011"/>
                    </a:ext>
                  </a:extLst>
                </a:gridCol>
              </a:tblGrid>
              <a:tr h="497190">
                <a:tc>
                  <a:txBody>
                    <a:bodyPr/>
                    <a:lstStyle/>
                    <a:p>
                      <a:pPr algn="ctr" fontAlgn="ctr"/>
                      <a:r>
                        <a:rPr lang="en-US" sz="1600" u="none" strike="noStrike" dirty="0">
                          <a:effectLst/>
                        </a:rPr>
                        <a:t>No</a:t>
                      </a:r>
                      <a:endParaRPr lang="en-US" sz="1600" b="0" i="0" u="none" strike="noStrike" dirty="0">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項番</a:t>
                      </a:r>
                      <a:endParaRPr lang="ja-JP" altLang="en-US" sz="1600" b="0" i="0" u="none" strike="noStrike" dirty="0">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大項目</a:t>
                      </a:r>
                      <a:endParaRPr lang="ja-JP" altLang="en-US" sz="1600" b="0" i="0" u="none" strike="noStrike" dirty="0">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中項目</a:t>
                      </a:r>
                      <a:endParaRPr lang="ja-JP" altLang="en-US" sz="1600" b="0" i="0" u="none" strike="noStrike" dirty="0">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小項目</a:t>
                      </a:r>
                      <a:endParaRPr lang="ja-JP" altLang="en-US" sz="1600" b="0" i="0" u="none" strike="noStrike">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a:effectLst/>
                        </a:rPr>
                        <a:t>メトリクス</a:t>
                      </a:r>
                      <a:endParaRPr lang="ja-JP" altLang="en-US" sz="1600" b="0" i="0" u="none" strike="noStrike">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u="none" strike="noStrike" dirty="0">
                          <a:effectLst/>
                        </a:rPr>
                        <a:t>重要項目</a:t>
                      </a:r>
                      <a:endParaRPr lang="ja-JP" altLang="en-US" sz="1600" b="0" i="0" u="none" strike="noStrike" dirty="0">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algn="ctr" fontAlgn="ctr"/>
                      <a:r>
                        <a:rPr lang="ja-JP" altLang="en-US" sz="1600" b="0" i="0" u="none" strike="noStrike" dirty="0">
                          <a:solidFill>
                            <a:srgbClr val="000000"/>
                          </a:solidFill>
                          <a:effectLst/>
                          <a:latin typeface="ＭＳ Ｐゴシック"/>
                        </a:rPr>
                        <a:t>既存設定レベル</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gridSpan="2">
                  <a:txBody>
                    <a:bodyPr/>
                    <a:lstStyle/>
                    <a:p>
                      <a:pPr algn="ctr" fontAlgn="ctr"/>
                      <a:r>
                        <a:rPr lang="ja-JP" altLang="en-US" sz="1600" b="0" i="0" u="none" strike="noStrike" dirty="0">
                          <a:solidFill>
                            <a:srgbClr val="000000"/>
                          </a:solidFill>
                          <a:effectLst/>
                          <a:latin typeface="ＭＳ Ｐゴシック"/>
                        </a:rPr>
                        <a:t>既存から変更したレベル</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c>
                  <a:txBody>
                    <a:bodyPr/>
                    <a:lstStyle/>
                    <a:p>
                      <a:pPr algn="ctr"/>
                      <a:r>
                        <a:rPr kumimoji="1" lang="ja-JP" altLang="en-US" sz="1600" dirty="0"/>
                        <a:t>理由</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1228692">
                <a:tc>
                  <a:txBody>
                    <a:bodyPr/>
                    <a:lstStyle/>
                    <a:p>
                      <a:pPr algn="ctr" fontAlgn="ctr"/>
                      <a:r>
                        <a:rPr lang="en-US" altLang="ja-JP" sz="1600" u="none" strike="noStrike" dirty="0">
                          <a:effectLst/>
                        </a:rPr>
                        <a:t>1</a:t>
                      </a:r>
                      <a:endParaRPr lang="en-US" altLang="ja-JP" sz="1600" b="0" i="0" u="none" strike="noStrike" dirty="0">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A.1.2.2</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可用性</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継続性</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業務継続性</a:t>
                      </a: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サービス</a:t>
                      </a:r>
                      <a:endParaRPr lang="en-US" altLang="ja-JP" sz="1600" b="0" i="0" u="none" strike="noStrike" dirty="0">
                        <a:solidFill>
                          <a:srgbClr val="000000"/>
                        </a:solidFill>
                        <a:effectLst/>
                        <a:latin typeface="ＭＳ Ｐゴシック"/>
                      </a:endParaRPr>
                    </a:p>
                    <a:p>
                      <a:pPr algn="l" fontAlgn="ctr"/>
                      <a:r>
                        <a:rPr lang="ja-JP" altLang="en-US" sz="1600" b="0" i="0" u="none" strike="noStrike" dirty="0">
                          <a:solidFill>
                            <a:srgbClr val="000000"/>
                          </a:solidFill>
                          <a:effectLst/>
                          <a:latin typeface="ＭＳ Ｐゴシック"/>
                        </a:rPr>
                        <a:t>切替時間</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3</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en-US" altLang="ja-JP" sz="1600" b="0" i="0" u="none" strike="noStrike" dirty="0">
                          <a:solidFill>
                            <a:srgbClr val="000000"/>
                          </a:solidFill>
                          <a:effectLst/>
                          <a:latin typeface="ＭＳ Ｐゴシック"/>
                        </a:rPr>
                        <a:t>60</a:t>
                      </a:r>
                      <a:r>
                        <a:rPr lang="ja-JP" altLang="en-US" sz="1600" b="0" i="0" u="none" strike="noStrike" dirty="0">
                          <a:solidFill>
                            <a:srgbClr val="000000"/>
                          </a:solidFill>
                          <a:effectLst/>
                          <a:latin typeface="ＭＳ Ｐゴシック"/>
                        </a:rPr>
                        <a:t>分未満</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4</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altLang="ja-JP" sz="1600" dirty="0"/>
                        <a:t>10</a:t>
                      </a:r>
                      <a:r>
                        <a:rPr lang="ja-JP" altLang="en-US" sz="1600" dirty="0"/>
                        <a:t>分未満</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リアルタイムとまではいかないが、停止は</a:t>
                      </a:r>
                      <a:r>
                        <a:rPr lang="en-US" altLang="ja-JP" sz="1600" b="0" i="0" u="none" strike="noStrike" dirty="0">
                          <a:solidFill>
                            <a:srgbClr val="000000"/>
                          </a:solidFill>
                          <a:effectLst/>
                          <a:latin typeface="ＭＳ Ｐゴシック"/>
                        </a:rPr>
                        <a:t>10</a:t>
                      </a:r>
                      <a:r>
                        <a:rPr lang="ja-JP" altLang="en-US" sz="1600" b="0" i="0" u="none" strike="noStrike" dirty="0">
                          <a:solidFill>
                            <a:srgbClr val="000000"/>
                          </a:solidFill>
                          <a:effectLst/>
                          <a:latin typeface="ＭＳ Ｐゴシック"/>
                        </a:rPr>
                        <a:t>分程度にしたい</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912609">
                <a:tc>
                  <a:txBody>
                    <a:bodyPr/>
                    <a:lstStyle/>
                    <a:p>
                      <a:pPr algn="ctr" fontAlgn="ctr"/>
                      <a:r>
                        <a:rPr lang="en-US" altLang="ja-JP" sz="1600" u="none" strike="noStrike">
                          <a:effectLst/>
                        </a:rPr>
                        <a:t>2</a:t>
                      </a:r>
                      <a:endParaRPr lang="en-US" altLang="ja-JP" sz="1600" b="0" i="0" u="none" strike="noStrike">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B.1.1.1</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性能・拡張性</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業務</a:t>
                      </a:r>
                      <a:endParaRPr lang="en-US" altLang="ja-JP" sz="1600" b="0" i="0" u="none" strike="noStrike" dirty="0">
                        <a:solidFill>
                          <a:srgbClr val="000000"/>
                        </a:solidFill>
                        <a:effectLst/>
                        <a:latin typeface="ＭＳ Ｐゴシック"/>
                      </a:endParaRPr>
                    </a:p>
                    <a:p>
                      <a:pPr algn="l" fontAlgn="ctr"/>
                      <a:r>
                        <a:rPr lang="ja-JP" altLang="en-US" sz="1600" b="0" i="0" u="none" strike="noStrike" dirty="0">
                          <a:solidFill>
                            <a:srgbClr val="000000"/>
                          </a:solidFill>
                          <a:effectLst/>
                          <a:latin typeface="ＭＳ Ｐゴシック"/>
                        </a:rPr>
                        <a:t>処理量</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通常時の業務量</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ユーザ数</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1</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上限が決まっている</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endParaRPr lang="ja-JP" altLang="en-US" sz="1600" b="0" i="0" u="none" strike="noStrike" dirty="0">
                        <a:solidFill>
                          <a:srgbClr val="000000"/>
                        </a:solidFill>
                        <a:effectLst/>
                        <a:latin typeface="ＭＳ Ｐゴシック"/>
                      </a:endParaRP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600" b="0" i="0" u="none" strike="noStrike" dirty="0">
                          <a:solidFill>
                            <a:srgbClr val="000000"/>
                          </a:solidFill>
                          <a:effectLst/>
                          <a:latin typeface="ＭＳ Ｐゴシック"/>
                        </a:rPr>
                        <a:t>上限が決まっている</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上限値の見直しが必要</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984858">
                <a:tc>
                  <a:txBody>
                    <a:bodyPr/>
                    <a:lstStyle/>
                    <a:p>
                      <a:pPr algn="ctr" fontAlgn="ctr"/>
                      <a:r>
                        <a:rPr lang="en-US" altLang="ja-JP" sz="1600" u="none" strike="noStrike">
                          <a:effectLst/>
                        </a:rPr>
                        <a:t>3</a:t>
                      </a:r>
                      <a:endParaRPr lang="en-US" altLang="ja-JP" sz="1600" b="0" i="0" u="none" strike="noStrike">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C.1.2.4</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運用・保守性</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通常</a:t>
                      </a:r>
                      <a:endParaRPr lang="en-US" altLang="ja-JP" sz="1600" b="0" i="0" u="none" strike="noStrike" dirty="0">
                        <a:solidFill>
                          <a:srgbClr val="000000"/>
                        </a:solidFill>
                        <a:effectLst/>
                        <a:latin typeface="ＭＳ Ｐゴシック"/>
                      </a:endParaRPr>
                    </a:p>
                    <a:p>
                      <a:pPr algn="l" fontAlgn="ctr"/>
                      <a:r>
                        <a:rPr lang="ja-JP" altLang="en-US" sz="1600" b="0" i="0" u="none" strike="noStrike" dirty="0">
                          <a:solidFill>
                            <a:srgbClr val="000000"/>
                          </a:solidFill>
                          <a:effectLst/>
                          <a:latin typeface="ＭＳ Ｐゴシック"/>
                        </a:rPr>
                        <a:t>運用</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バックアップ</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バックアップ自動化の範囲</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solidFill>
                            <a:srgbClr val="000000"/>
                          </a:solidFill>
                          <a:effectLst/>
                          <a:latin typeface="ＭＳ Ｐゴシック"/>
                        </a:rPr>
                        <a:t>○</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1</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一部のステップを手動で行う</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2</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全ステップを自動で行う</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運用コスト削減を重視し、自動化を進める</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1472526">
                <a:tc>
                  <a:txBody>
                    <a:bodyPr/>
                    <a:lstStyle/>
                    <a:p>
                      <a:pPr algn="ctr" fontAlgn="ctr"/>
                      <a:r>
                        <a:rPr lang="en-US" altLang="ja-JP" sz="1600" u="none" strike="noStrike">
                          <a:effectLst/>
                        </a:rPr>
                        <a:t>4</a:t>
                      </a:r>
                      <a:endParaRPr lang="en-US" altLang="ja-JP" sz="1600" b="0" i="0" u="none" strike="noStrike">
                        <a:solidFill>
                          <a:srgbClr val="000000"/>
                        </a:solidFill>
                        <a:effectLst/>
                        <a:latin typeface="ＭＳ Ｐゴシック"/>
                      </a:endParaRPr>
                    </a:p>
                  </a:txBody>
                  <a:tcPr marL="9185" marR="9185" marT="918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600" b="0" i="0" u="none" strike="noStrike" dirty="0">
                          <a:solidFill>
                            <a:srgbClr val="000000"/>
                          </a:solidFill>
                          <a:effectLst/>
                          <a:latin typeface="ＭＳ Ｐゴシック"/>
                        </a:rPr>
                        <a:t>D.3.1.1</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移行性</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zh-TW" altLang="en-US" sz="1600" b="0" i="0" u="none" strike="noStrike">
                          <a:solidFill>
                            <a:srgbClr val="000000"/>
                          </a:solidFill>
                          <a:effectLst/>
                          <a:latin typeface="ＭＳ Ｐゴシック"/>
                        </a:rPr>
                        <a:t>移行対象（機器）</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a:solidFill>
                            <a:srgbClr val="000000"/>
                          </a:solidFill>
                          <a:effectLst/>
                          <a:latin typeface="ＭＳ Ｐゴシック"/>
                        </a:rPr>
                        <a:t>移行設備</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設備・機器の移行内容</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a:solidFill>
                            <a:srgbClr val="000000"/>
                          </a:solidFill>
                          <a:effectLst/>
                          <a:latin typeface="ＭＳ Ｐゴシック"/>
                        </a:rPr>
                        <a:t>○</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a:solidFill>
                            <a:srgbClr val="000000"/>
                          </a:solidFill>
                          <a:effectLst/>
                          <a:latin typeface="ＭＳ Ｐゴシック"/>
                        </a:rPr>
                        <a:t>3</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移行対象設備・機器のシステム全部を入れ替える</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solidFill>
                            <a:srgbClr val="000000"/>
                          </a:solidFill>
                          <a:effectLst/>
                          <a:latin typeface="ＭＳ Ｐゴシック"/>
                        </a:rPr>
                        <a:t>2</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移行対象設備・機器のハードウェア、</a:t>
                      </a:r>
                      <a:r>
                        <a:rPr lang="en-US" altLang="ja-JP" sz="1600" dirty="0"/>
                        <a:t>OS</a:t>
                      </a:r>
                      <a:r>
                        <a:rPr lang="ja-JP" altLang="en-US" sz="1600" dirty="0" err="1"/>
                        <a:t>、</a:t>
                      </a:r>
                      <a:r>
                        <a:rPr lang="ja-JP" altLang="en-US" sz="1600" dirty="0"/>
                        <a:t>ミドルウェアを入れ替える</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fontAlgn="ctr"/>
                      <a:r>
                        <a:rPr lang="ja-JP" altLang="en-US" sz="1600" b="0" i="0" u="none" strike="noStrike" dirty="0">
                          <a:solidFill>
                            <a:srgbClr val="000000"/>
                          </a:solidFill>
                          <a:effectLst/>
                          <a:latin typeface="ＭＳ Ｐゴシック"/>
                        </a:rPr>
                        <a:t>一部機器（ハードウェア）の入れ替えが必要である</a:t>
                      </a:r>
                    </a:p>
                  </a:txBody>
                  <a:tcPr marL="9525" marR="9525" marT="952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8" name="Text Box 25">
            <a:extLst>
              <a:ext uri="{FF2B5EF4-FFF2-40B4-BE49-F238E27FC236}">
                <a16:creationId xmlns:a16="http://schemas.microsoft.com/office/drawing/2014/main" id="{E860F7BB-9B49-4AC9-90E9-7E61985F9AEE}"/>
              </a:ext>
            </a:extLst>
          </p:cNvPr>
          <p:cNvSpPr txBox="1">
            <a:spLocks noChangeArrowheads="1"/>
          </p:cNvSpPr>
          <p:nvPr/>
        </p:nvSpPr>
        <p:spPr bwMode="auto">
          <a:xfrm>
            <a:off x="314974"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endParaRPr lang="en-US" altLang="ja-JP" sz="2400" kern="0" dirty="0">
              <a:ea typeface="HGP創英角ｺﾞｼｯｸUB" pitchFamily="50" charset="-128"/>
            </a:endParaRPr>
          </a:p>
        </p:txBody>
      </p:sp>
      <p:sp>
        <p:nvSpPr>
          <p:cNvPr id="17411"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1600"/>
              <a:t>システム名：災害時安否通報システム</a:t>
            </a:r>
            <a:endParaRPr lang="en-US" altLang="ja-JP" sz="1600"/>
          </a:p>
        </p:txBody>
      </p:sp>
      <p:graphicFrame>
        <p:nvGraphicFramePr>
          <p:cNvPr id="6" name="表 5"/>
          <p:cNvGraphicFramePr>
            <a:graphicFrameLocks noGrp="1"/>
          </p:cNvGraphicFramePr>
          <p:nvPr/>
        </p:nvGraphicFramePr>
        <p:xfrm>
          <a:off x="471488" y="1308100"/>
          <a:ext cx="8401050" cy="3773488"/>
        </p:xfrm>
        <a:graphic>
          <a:graphicData uri="http://schemas.openxmlformats.org/drawingml/2006/table">
            <a:tbl>
              <a:tblPr>
                <a:tableStyleId>{22838BEF-8BB2-4498-84A7-C5851F593DF1}</a:tableStyleId>
              </a:tblPr>
              <a:tblGrid>
                <a:gridCol w="1014268">
                  <a:extLst>
                    <a:ext uri="{9D8B030D-6E8A-4147-A177-3AD203B41FA5}">
                      <a16:colId xmlns:a16="http://schemas.microsoft.com/office/drawing/2014/main" val="20000"/>
                    </a:ext>
                  </a:extLst>
                </a:gridCol>
                <a:gridCol w="1200552">
                  <a:extLst>
                    <a:ext uri="{9D8B030D-6E8A-4147-A177-3AD203B41FA5}">
                      <a16:colId xmlns:a16="http://schemas.microsoft.com/office/drawing/2014/main" val="20001"/>
                    </a:ext>
                  </a:extLst>
                </a:gridCol>
                <a:gridCol w="993561">
                  <a:extLst>
                    <a:ext uri="{9D8B030D-6E8A-4147-A177-3AD203B41FA5}">
                      <a16:colId xmlns:a16="http://schemas.microsoft.com/office/drawing/2014/main" val="20002"/>
                    </a:ext>
                  </a:extLst>
                </a:gridCol>
                <a:gridCol w="1169502">
                  <a:extLst>
                    <a:ext uri="{9D8B030D-6E8A-4147-A177-3AD203B41FA5}">
                      <a16:colId xmlns:a16="http://schemas.microsoft.com/office/drawing/2014/main" val="20003"/>
                    </a:ext>
                  </a:extLst>
                </a:gridCol>
                <a:gridCol w="1554382">
                  <a:extLst>
                    <a:ext uri="{9D8B030D-6E8A-4147-A177-3AD203B41FA5}">
                      <a16:colId xmlns:a16="http://schemas.microsoft.com/office/drawing/2014/main" val="20004"/>
                    </a:ext>
                  </a:extLst>
                </a:gridCol>
                <a:gridCol w="1554382">
                  <a:extLst>
                    <a:ext uri="{9D8B030D-6E8A-4147-A177-3AD203B41FA5}">
                      <a16:colId xmlns:a16="http://schemas.microsoft.com/office/drawing/2014/main" val="20005"/>
                    </a:ext>
                  </a:extLst>
                </a:gridCol>
                <a:gridCol w="457201">
                  <a:extLst>
                    <a:ext uri="{9D8B030D-6E8A-4147-A177-3AD203B41FA5}">
                      <a16:colId xmlns:a16="http://schemas.microsoft.com/office/drawing/2014/main" val="20006"/>
                    </a:ext>
                  </a:extLst>
                </a:gridCol>
                <a:gridCol w="457202">
                  <a:extLst>
                    <a:ext uri="{9D8B030D-6E8A-4147-A177-3AD203B41FA5}">
                      <a16:colId xmlns:a16="http://schemas.microsoft.com/office/drawing/2014/main" val="20007"/>
                    </a:ext>
                  </a:extLst>
                </a:gridCol>
              </a:tblGrid>
              <a:tr h="340100">
                <a:tc rowSpan="2">
                  <a:txBody>
                    <a:bodyPr/>
                    <a:lstStyle/>
                    <a:p>
                      <a:pPr algn="ctr" fontAlgn="ctr"/>
                      <a:r>
                        <a:rPr lang="ja-JP" altLang="en-US" sz="1600" b="0" i="0" u="none" strike="noStrike" dirty="0">
                          <a:effectLst/>
                          <a:latin typeface="ＭＳ Ｐゴシック"/>
                        </a:rPr>
                        <a:t>利用者等</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r>
                        <a:rPr lang="ja-JP" altLang="en-US" sz="1600" b="0" i="0" u="none" strike="noStrike" dirty="0">
                          <a:effectLst/>
                          <a:latin typeface="ＭＳ Ｐゴシック"/>
                        </a:rPr>
                        <a:t>目的、手段、活動内容など</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r>
                        <a:rPr lang="ja-JP" altLang="en-US" sz="1600" b="0" i="0" u="none" strike="noStrike" dirty="0">
                          <a:effectLst/>
                          <a:latin typeface="ＭＳ Ｐゴシック"/>
                        </a:rPr>
                        <a:t>実現方式等</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algn="ctr" fontAlgn="ctr"/>
                      <a:r>
                        <a:rPr lang="ja-JP" altLang="en-US" sz="1600" b="0" i="0" u="none" strike="noStrike" dirty="0">
                          <a:effectLst/>
                          <a:latin typeface="ＭＳ Ｐゴシック"/>
                        </a:rPr>
                        <a:t>機能要求</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fontAlgn="ctr"/>
                      <a:r>
                        <a:rPr lang="ja-JP" altLang="en-US" sz="1600" b="0" i="0" u="none" strike="noStrike" dirty="0">
                          <a:effectLst/>
                          <a:latin typeface="ＭＳ Ｐゴシック"/>
                        </a:rPr>
                        <a:t>非機能要求（非機能要求の</a:t>
                      </a:r>
                      <a:r>
                        <a:rPr lang="en-US" altLang="ja-JP" sz="1600" b="0" i="0" u="none" strike="noStrike" dirty="0">
                          <a:effectLst/>
                          <a:latin typeface="ＭＳ Ｐゴシック"/>
                        </a:rPr>
                        <a:t>6</a:t>
                      </a:r>
                      <a:r>
                        <a:rPr lang="ja-JP" altLang="en-US" sz="1600" b="0" i="0" u="none" strike="noStrike" dirty="0">
                          <a:effectLst/>
                          <a:latin typeface="ＭＳ Ｐゴシック"/>
                        </a:rPr>
                        <a:t>大要素）</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0"/>
                  </a:ext>
                </a:extLst>
              </a:tr>
              <a:tr h="49728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600" b="0" i="0" u="none" strike="noStrike" dirty="0">
                          <a:effectLst/>
                          <a:latin typeface="ＭＳ Ｐゴシック"/>
                        </a:rPr>
                        <a:t>可用性</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600" b="0" i="0" u="none" strike="noStrike" dirty="0">
                          <a:effectLst/>
                          <a:latin typeface="ＭＳ Ｐゴシック"/>
                        </a:rPr>
                        <a:t>性能・拡張性</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altLang="ja-JP" sz="1600" b="0" i="0" u="none" strike="noStrike" dirty="0">
                          <a:effectLst/>
                          <a:latin typeface="ＭＳ Ｐゴシック"/>
                        </a:rPr>
                        <a:t>…</a:t>
                      </a:r>
                      <a:endParaRPr lang="ja-JP" altLang="en-US" sz="1600" b="0" i="0" u="none" strike="noStrike" dirty="0">
                        <a:effectLst/>
                        <a:latin typeface="ＭＳ Ｐゴシック"/>
                      </a:endParaRP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altLang="ja-JP" sz="1600" b="0" i="0" u="none" strike="noStrike" dirty="0">
                          <a:effectLst/>
                          <a:latin typeface="ＭＳ Ｐゴシック"/>
                        </a:rPr>
                        <a:t>…</a:t>
                      </a:r>
                      <a:endParaRPr lang="ja-JP" altLang="en-US" sz="1600" b="0" i="0" u="none" strike="noStrike" dirty="0">
                        <a:effectLst/>
                        <a:latin typeface="ＭＳ Ｐゴシック"/>
                      </a:endParaRP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2936099">
                <a:tc>
                  <a:txBody>
                    <a:bodyPr/>
                    <a:lstStyle/>
                    <a:p>
                      <a:r>
                        <a:rPr lang="zh-CN" altLang="en-US" sz="1600" dirty="0"/>
                        <a:t>災害対策担当役員／担当者</a:t>
                      </a:r>
                      <a:endParaRPr lang="ja-JP" altLang="en-US" sz="1600" dirty="0"/>
                    </a:p>
                  </a:txBody>
                  <a:tcPr marL="9184" marR="9184"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・社員全員の安否把握（メール連絡、直接連絡）</a:t>
                      </a:r>
                    </a:p>
                    <a:p>
                      <a:r>
                        <a:rPr lang="ja-JP" altLang="en-US" sz="1600" dirty="0"/>
                        <a:t>・未連絡社員の即時リストアップ</a:t>
                      </a:r>
                      <a:endParaRPr lang="en-US" altLang="ja-JP" sz="1600" dirty="0"/>
                    </a:p>
                    <a:p>
                      <a:r>
                        <a:rPr lang="ja-JP" altLang="en-US" sz="1600" dirty="0" err="1"/>
                        <a:t>、</a:t>
                      </a:r>
                      <a:r>
                        <a:rPr lang="ja-JP" altLang="en-US" sz="1600" dirty="0"/>
                        <a:t>など</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・未連絡社員の迅速な抽出と連絡要請メールの即時、定期的自動送信</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・安否通報メール受信一覧作成機能</a:t>
                      </a:r>
                    </a:p>
                    <a:p>
                      <a:r>
                        <a:rPr lang="ja-JP" altLang="en-US" sz="1600" dirty="0"/>
                        <a:t>・未通報者への通報要請メール自動送信機能</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効率的、経済的に実現できること</a:t>
                      </a:r>
                    </a:p>
                    <a:p>
                      <a:r>
                        <a:rPr lang="ja-JP" altLang="en-US" sz="1600" b="1" dirty="0"/>
                        <a:t>・運用時間（通常）：レベル</a:t>
                      </a:r>
                      <a:r>
                        <a:rPr lang="en-US" altLang="ja-JP" sz="1600" b="1" dirty="0"/>
                        <a:t>3</a:t>
                      </a:r>
                    </a:p>
                    <a:p>
                      <a:r>
                        <a:rPr lang="ja-JP" altLang="en-US" sz="1600" b="1" dirty="0"/>
                        <a:t>・計画停止：レベル</a:t>
                      </a:r>
                      <a:r>
                        <a:rPr lang="en-US" altLang="ja-JP" sz="1600" b="1" dirty="0"/>
                        <a:t>0</a:t>
                      </a:r>
                      <a:endParaRPr lang="ja-JP" altLang="en-US" sz="1600" b="1" dirty="0"/>
                    </a:p>
                  </a:txBody>
                  <a:tcPr marL="9184" marR="9184" marT="918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ja-JP" altLang="en-US" sz="1600" dirty="0"/>
                        <a:t>代替サーバなどは原則不要</a:t>
                      </a:r>
                    </a:p>
                    <a:p>
                      <a:r>
                        <a:rPr lang="ja-JP" altLang="en-US" sz="1600" b="1" dirty="0"/>
                        <a:t>・ユーザ数：レベル</a:t>
                      </a:r>
                      <a:r>
                        <a:rPr lang="en-US" altLang="ja-JP" sz="1600" b="1" dirty="0"/>
                        <a:t>0</a:t>
                      </a:r>
                      <a:r>
                        <a:rPr lang="ja-JP" altLang="en-US" sz="1600" b="1" dirty="0"/>
                        <a:t>（特定ユーザのみ）</a:t>
                      </a:r>
                    </a:p>
                    <a:p>
                      <a:r>
                        <a:rPr lang="ja-JP" altLang="en-US" sz="1600" b="1" dirty="0"/>
                        <a:t>・同時アクセス数：レベル</a:t>
                      </a:r>
                      <a:r>
                        <a:rPr lang="en-US" altLang="ja-JP" sz="1600" b="1" dirty="0"/>
                        <a:t>1</a:t>
                      </a:r>
                      <a:r>
                        <a:rPr lang="ja-JP" altLang="en-US" sz="1600" b="1" dirty="0"/>
                        <a:t>（上限あり）</a:t>
                      </a:r>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ja-JP" altLang="en-US" sz="1600" dirty="0"/>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ja-JP" altLang="en-US" sz="1600" dirty="0"/>
                    </a:p>
                  </a:txBody>
                  <a:tcPr marL="9524" marR="9524" marT="95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bl>
          </a:graphicData>
        </a:graphic>
      </p:graphicFrame>
      <p:sp>
        <p:nvSpPr>
          <p:cNvPr id="8" name="Text Box 25">
            <a:extLst>
              <a:ext uri="{FF2B5EF4-FFF2-40B4-BE49-F238E27FC236}">
                <a16:creationId xmlns:a16="http://schemas.microsoft.com/office/drawing/2014/main" id="{72112DCC-322B-4118-8916-9BD7ABA2A127}"/>
              </a:ext>
            </a:extLst>
          </p:cNvPr>
          <p:cNvSpPr txBox="1">
            <a:spLocks noChangeArrowheads="1"/>
          </p:cNvSpPr>
          <p:nvPr/>
        </p:nvSpPr>
        <p:spPr bwMode="auto">
          <a:xfrm>
            <a:off x="314974"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theme/theme1.xml><?xml version="1.0" encoding="utf-8"?>
<a:theme xmlns:a="http://schemas.openxmlformats.org/drawingml/2006/main" name="SEC主催セミナーテンプレート2009">
  <a:themeElements>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SEC主催セミナーテンプレート2009">
      <a:majorFont>
        <a:latin typeface="ＭＳ ゴシック"/>
        <a:ea typeface="ＭＳ ゴシック"/>
        <a:cs typeface=""/>
      </a:majorFont>
      <a:minorFont>
        <a:latin typeface="ＭＳ ゴシック"/>
        <a:ea typeface="ＭＳ 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dbl"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2"/>
            </a:solidFill>
            <a:effectLst/>
            <a:latin typeface="ＭＳ ゴシック" pitchFamily="49" charset="-128"/>
            <a:ea typeface="ＭＳ ゴシック" pitchFamily="49" charset="-128"/>
          </a:defRPr>
        </a:defPPr>
      </a:lstStyle>
    </a:spDef>
    <a:lnDef>
      <a:spPr bwMode="auto">
        <a:ln>
          <a:solidFill>
            <a:schemeClr val="tx1"/>
          </a:solidFill>
          <a:headEnd type="none" w="med" len="med"/>
          <a:tailEnd type="none" w="med" len="med"/>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SEC主催セミナーテンプレート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主催セミナーテンプレート20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主催セミナーテンプレート20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主催セミナーテンプレート20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主催セミナーテンプレート20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主催セミナーテンプレート20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主催セミナーテンプレート20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主催セミナーテンプレート20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主催セミナーテンプレート20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主催セミナーテンプレート20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主催セミナーテンプレート20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主催セミナーテンプレート2009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2_IPA01">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SEC主催セミナーテンプレート2009</Template>
  <TotalTime>0</TotalTime>
  <Words>1227</Words>
  <PresentationFormat>画面に合わせる (4:3)</PresentationFormat>
  <Paragraphs>264</Paragraphs>
  <Slides>6</Slides>
  <Notes>6</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6</vt:i4>
      </vt:variant>
    </vt:vector>
  </HeadingPairs>
  <TitlesOfParts>
    <vt:vector size="17" baseType="lpstr">
      <vt:lpstr>Arial Unicode MS</vt:lpstr>
      <vt:lpstr>HGP創英角ｺﾞｼｯｸUB</vt:lpstr>
      <vt:lpstr>IPA Pゴシック</vt:lpstr>
      <vt:lpstr>ＭＳ Ｐゴシック</vt:lpstr>
      <vt:lpstr>ＭＳ Ｐ明朝</vt:lpstr>
      <vt:lpstr>ＭＳ ゴシック</vt:lpstr>
      <vt:lpstr>メイリオ</vt:lpstr>
      <vt:lpstr>Arial</vt:lpstr>
      <vt:lpstr>Wingdings</vt:lpstr>
      <vt:lpstr>SEC主催セミナーテンプレート2009</vt:lpstr>
      <vt:lpstr>2_IPA01</vt:lpstr>
      <vt:lpstr>演習１～５　解答例(抜粋）</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2012-10-25T02:30:21Z</dcterms:created>
  <dcterms:modified xsi:type="dcterms:W3CDTF">2018-04-19T11:11:20Z</dcterms:modified>
</cp:coreProperties>
</file>